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74" r:id="rId5"/>
    <p:sldId id="334" r:id="rId6"/>
    <p:sldId id="335" r:id="rId7"/>
    <p:sldId id="341" r:id="rId8"/>
    <p:sldId id="342" r:id="rId9"/>
    <p:sldId id="345" r:id="rId10"/>
    <p:sldId id="346" r:id="rId11"/>
    <p:sldId id="350" r:id="rId12"/>
    <p:sldId id="337" r:id="rId13"/>
    <p:sldId id="347" r:id="rId14"/>
    <p:sldId id="338" r:id="rId15"/>
    <p:sldId id="344" r:id="rId16"/>
    <p:sldId id="333" r:id="rId17"/>
    <p:sldId id="349" r:id="rId18"/>
    <p:sldId id="351" r:id="rId19"/>
  </p:sldIdLst>
  <p:sldSz cx="12192000" cy="6858000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3" orient="horz" pos="2478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  <p15:guide id="6" pos="6985" userDrawn="1">
          <p15:clr>
            <a:srgbClr val="A4A3A4"/>
          </p15:clr>
        </p15:guide>
        <p15:guide id="7" pos="7651" userDrawn="1">
          <p15:clr>
            <a:srgbClr val="A4A3A4"/>
          </p15:clr>
        </p15:guide>
        <p15:guide id="8" pos="453" userDrawn="1">
          <p15:clr>
            <a:srgbClr val="A4A3A4"/>
          </p15:clr>
        </p15:guide>
        <p15:guide id="9" pos="7045" userDrawn="1">
          <p15:clr>
            <a:srgbClr val="A4A3A4"/>
          </p15:clr>
        </p15:guide>
        <p15:guide id="10" pos="3840" userDrawn="1">
          <p15:clr>
            <a:srgbClr val="A4A3A4"/>
          </p15:clr>
        </p15:guide>
        <p15:guide id="11" pos="6320" userDrawn="1">
          <p15:clr>
            <a:srgbClr val="A4A3A4"/>
          </p15:clr>
        </p15:guide>
        <p15:guide id="12" pos="58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E2E"/>
    <a:srgbClr val="003478"/>
    <a:srgbClr val="1A3B83"/>
    <a:srgbClr val="FF284F"/>
    <a:srgbClr val="000000"/>
    <a:srgbClr val="58A618"/>
    <a:srgbClr val="008CDC"/>
    <a:srgbClr val="74904E"/>
    <a:srgbClr val="809648"/>
    <a:srgbClr val="ABD2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4" autoAdjust="0"/>
    <p:restoredTop sz="81342" autoAdjust="0"/>
  </p:normalViewPr>
  <p:slideViewPr>
    <p:cSldViewPr>
      <p:cViewPr varScale="1">
        <p:scale>
          <a:sx n="86" d="100"/>
          <a:sy n="86" d="100"/>
        </p:scale>
        <p:origin x="162" y="138"/>
      </p:cViewPr>
      <p:guideLst>
        <p:guide orient="horz" pos="4020"/>
        <p:guide orient="horz" pos="2478"/>
        <p:guide orient="horz" pos="1026"/>
        <p:guide pos="6985"/>
        <p:guide pos="7651"/>
        <p:guide pos="453"/>
        <p:guide pos="7045"/>
        <p:guide pos="3840"/>
        <p:guide pos="6320"/>
        <p:guide pos="58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42"/>
    </p:cViewPr>
  </p:sorterViewPr>
  <p:notesViewPr>
    <p:cSldViewPr>
      <p:cViewPr varScale="1">
        <p:scale>
          <a:sx n="91" d="100"/>
          <a:sy n="91" d="100"/>
        </p:scale>
        <p:origin x="-382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gn&#250;s%20K&#225;ri\Google%20Drive\Talning\2017%20-%20mars\Vinnsla%20-%20Lei&#240;r&#233;t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gn&#250;s%20K&#225;ri\Google%20Drive\Talning\2017%20-%20mars\Vinnsla%20-%20Lei&#240;r&#233;t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gn&#250;s%20K&#225;ri\Google%20Drive\Talning\2017%20-%20mars\Vinnsla%20-%20Lei&#240;r&#233;t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1"/>
          <c:tx>
            <c:strRef>
              <c:f>'HBSvæði-1'!$C$6</c:f>
              <c:strCache>
                <c:ptCount val="1"/>
                <c:pt idx="0">
                  <c:v>Að fokheldu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Mosfellsbær!$C$4:$N$4</c:f>
              <c:strCache>
                <c:ptCount val="12"/>
                <c:pt idx="0">
                  <c:v>maí.10</c:v>
                </c:pt>
                <c:pt idx="1">
                  <c:v>mar.11</c:v>
                </c:pt>
                <c:pt idx="2">
                  <c:v>nóv.11</c:v>
                </c:pt>
                <c:pt idx="3">
                  <c:v>sep.12</c:v>
                </c:pt>
                <c:pt idx="4">
                  <c:v>feb.13</c:v>
                </c:pt>
                <c:pt idx="5">
                  <c:v>sep.13</c:v>
                </c:pt>
                <c:pt idx="6">
                  <c:v>mar.14</c:v>
                </c:pt>
                <c:pt idx="7">
                  <c:v>okt.14</c:v>
                </c:pt>
                <c:pt idx="8">
                  <c:v>mar.15</c:v>
                </c:pt>
                <c:pt idx="9">
                  <c:v>okt.15</c:v>
                </c:pt>
                <c:pt idx="10">
                  <c:v>feb.16</c:v>
                </c:pt>
                <c:pt idx="11">
                  <c:v>sep.16</c:v>
                </c:pt>
              </c:strCache>
            </c:strRef>
          </c:cat>
          <c:val>
            <c:numRef>
              <c:f>'HBSvæði-1'!$D$6:$P$6</c:f>
              <c:numCache>
                <c:formatCode>#,##0</c:formatCode>
                <c:ptCount val="13"/>
                <c:pt idx="0">
                  <c:v>375</c:v>
                </c:pt>
                <c:pt idx="1">
                  <c:v>348</c:v>
                </c:pt>
                <c:pt idx="2">
                  <c:v>244</c:v>
                </c:pt>
                <c:pt idx="3">
                  <c:v>473</c:v>
                </c:pt>
                <c:pt idx="4">
                  <c:v>736</c:v>
                </c:pt>
                <c:pt idx="5">
                  <c:v>749</c:v>
                </c:pt>
                <c:pt idx="6">
                  <c:v>1130</c:v>
                </c:pt>
                <c:pt idx="7">
                  <c:v>1253</c:v>
                </c:pt>
                <c:pt idx="8">
                  <c:v>1076</c:v>
                </c:pt>
                <c:pt idx="9">
                  <c:v>983</c:v>
                </c:pt>
                <c:pt idx="10">
                  <c:v>1296</c:v>
                </c:pt>
                <c:pt idx="11">
                  <c:v>1521</c:v>
                </c:pt>
                <c:pt idx="12">
                  <c:v>1641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33-4A20-82F0-E1A41A9F6A79}"/>
            </c:ext>
          </c:extLst>
        </c:ser>
        <c:ser>
          <c:idx val="1"/>
          <c:order val="2"/>
          <c:tx>
            <c:strRef>
              <c:f>'HBSvæði-1'!$C$7</c:f>
              <c:strCache>
                <c:ptCount val="1"/>
                <c:pt idx="0">
                  <c:v>Fokhelt og lengra komið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Mosfellsbær!$C$4:$N$4</c:f>
              <c:strCache>
                <c:ptCount val="12"/>
                <c:pt idx="0">
                  <c:v>maí.10</c:v>
                </c:pt>
                <c:pt idx="1">
                  <c:v>mar.11</c:v>
                </c:pt>
                <c:pt idx="2">
                  <c:v>nóv.11</c:v>
                </c:pt>
                <c:pt idx="3">
                  <c:v>sep.12</c:v>
                </c:pt>
                <c:pt idx="4">
                  <c:v>feb.13</c:v>
                </c:pt>
                <c:pt idx="5">
                  <c:v>sep.13</c:v>
                </c:pt>
                <c:pt idx="6">
                  <c:v>mar.14</c:v>
                </c:pt>
                <c:pt idx="7">
                  <c:v>okt.14</c:v>
                </c:pt>
                <c:pt idx="8">
                  <c:v>mar.15</c:v>
                </c:pt>
                <c:pt idx="9">
                  <c:v>okt.15</c:v>
                </c:pt>
                <c:pt idx="10">
                  <c:v>feb.16</c:v>
                </c:pt>
                <c:pt idx="11">
                  <c:v>sep.16</c:v>
                </c:pt>
              </c:strCache>
            </c:strRef>
          </c:cat>
          <c:val>
            <c:numRef>
              <c:f>'HBSvæði-1'!$D$7:$P$7</c:f>
              <c:numCache>
                <c:formatCode>#,##0</c:formatCode>
                <c:ptCount val="13"/>
                <c:pt idx="0">
                  <c:v>1641</c:v>
                </c:pt>
                <c:pt idx="1">
                  <c:v>1300</c:v>
                </c:pt>
                <c:pt idx="2">
                  <c:v>1175</c:v>
                </c:pt>
                <c:pt idx="3">
                  <c:v>809</c:v>
                </c:pt>
                <c:pt idx="4">
                  <c:v>831</c:v>
                </c:pt>
                <c:pt idx="5">
                  <c:v>927</c:v>
                </c:pt>
                <c:pt idx="6">
                  <c:v>891</c:v>
                </c:pt>
                <c:pt idx="7">
                  <c:v>1183</c:v>
                </c:pt>
                <c:pt idx="8">
                  <c:v>1202</c:v>
                </c:pt>
                <c:pt idx="9">
                  <c:v>1419</c:v>
                </c:pt>
                <c:pt idx="10">
                  <c:v>1260</c:v>
                </c:pt>
                <c:pt idx="11">
                  <c:v>1437</c:v>
                </c:pt>
                <c:pt idx="12">
                  <c:v>1614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33-4A20-82F0-E1A41A9F6A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36440304"/>
        <c:axId val="1036437504"/>
      </c:barChart>
      <c:lineChart>
        <c:grouping val="standard"/>
        <c:varyColors val="0"/>
        <c:ser>
          <c:idx val="2"/>
          <c:order val="0"/>
          <c:tx>
            <c:strRef>
              <c:f>'HBSvæði-1'!$B$12</c:f>
              <c:strCache>
                <c:ptCount val="1"/>
                <c:pt idx="0">
                  <c:v>Samtals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t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'HBSvæði-1'!$D$5:$P$5</c:f>
              <c:numCache>
                <c:formatCode>mmm\-yy</c:formatCode>
                <c:ptCount val="13"/>
                <c:pt idx="0">
                  <c:v>40299</c:v>
                </c:pt>
                <c:pt idx="1">
                  <c:v>40603</c:v>
                </c:pt>
                <c:pt idx="2">
                  <c:v>40848</c:v>
                </c:pt>
                <c:pt idx="3">
                  <c:v>41153</c:v>
                </c:pt>
                <c:pt idx="4">
                  <c:v>41306</c:v>
                </c:pt>
                <c:pt idx="5">
                  <c:v>41518</c:v>
                </c:pt>
                <c:pt idx="6">
                  <c:v>41699</c:v>
                </c:pt>
                <c:pt idx="7">
                  <c:v>41913</c:v>
                </c:pt>
                <c:pt idx="8">
                  <c:v>42064</c:v>
                </c:pt>
                <c:pt idx="9">
                  <c:v>42278</c:v>
                </c:pt>
                <c:pt idx="10">
                  <c:v>42401</c:v>
                </c:pt>
                <c:pt idx="11">
                  <c:v>42614</c:v>
                </c:pt>
                <c:pt idx="12">
                  <c:v>42767</c:v>
                </c:pt>
              </c:numCache>
            </c:numRef>
          </c:cat>
          <c:val>
            <c:numRef>
              <c:f>'HBSvæði-1'!$D$12:$P$12</c:f>
              <c:numCache>
                <c:formatCode>#,##0</c:formatCode>
                <c:ptCount val="13"/>
                <c:pt idx="0">
                  <c:v>2016</c:v>
                </c:pt>
                <c:pt idx="1">
                  <c:v>1648</c:v>
                </c:pt>
                <c:pt idx="2">
                  <c:v>1419</c:v>
                </c:pt>
                <c:pt idx="3">
                  <c:v>1282</c:v>
                </c:pt>
                <c:pt idx="4">
                  <c:v>1567</c:v>
                </c:pt>
                <c:pt idx="5">
                  <c:v>1676</c:v>
                </c:pt>
                <c:pt idx="6">
                  <c:v>2021</c:v>
                </c:pt>
                <c:pt idx="7">
                  <c:v>2436</c:v>
                </c:pt>
                <c:pt idx="8">
                  <c:v>2278</c:v>
                </c:pt>
                <c:pt idx="9">
                  <c:v>2402</c:v>
                </c:pt>
                <c:pt idx="10">
                  <c:v>2556</c:v>
                </c:pt>
                <c:pt idx="11">
                  <c:v>2958</c:v>
                </c:pt>
                <c:pt idx="12">
                  <c:v>3255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F33-4A20-82F0-E1A41A9F6A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6440304"/>
        <c:axId val="1036437504"/>
      </c:lineChart>
      <c:dateAx>
        <c:axId val="103644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036437504"/>
        <c:crosses val="autoZero"/>
        <c:auto val="0"/>
        <c:lblOffset val="100"/>
        <c:baseTimeUnit val="days"/>
      </c:dateAx>
      <c:valAx>
        <c:axId val="103643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/>
                  <a:t>Fjöldi íbúða í byggingu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03644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/>
              <a:t>Íbúðir í byggingu</a:t>
            </a:r>
            <a:r>
              <a:rPr lang="is-IS" baseline="0"/>
              <a:t> í febrúar 2017</a:t>
            </a:r>
            <a:endParaRPr lang="is-I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'Í byggingu eftir sveitarfélagi'!$K$4</c:f>
              <c:strCache>
                <c:ptCount val="1"/>
                <c:pt idx="0">
                  <c:v>Að fokheldu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'Í byggingu eftir sveitarfélagi'!$V$3:$AA$3</c:f>
              <c:strCache>
                <c:ptCount val="6"/>
                <c:pt idx="0">
                  <c:v>Reykjavík</c:v>
                </c:pt>
                <c:pt idx="1">
                  <c:v>Kópavogur</c:v>
                </c:pt>
                <c:pt idx="2">
                  <c:v>Garðabær</c:v>
                </c:pt>
                <c:pt idx="3">
                  <c:v>Hafnarfjörður</c:v>
                </c:pt>
                <c:pt idx="4">
                  <c:v>Mosfellsbær</c:v>
                </c:pt>
                <c:pt idx="5">
                  <c:v>Seltjarnarnes</c:v>
                </c:pt>
              </c:strCache>
            </c:strRef>
          </c:cat>
          <c:val>
            <c:numRef>
              <c:f>'Í byggingu eftir sveitarfélagi'!$V$4:$AA$4</c:f>
              <c:numCache>
                <c:formatCode>#,##0</c:formatCode>
                <c:ptCount val="6"/>
                <c:pt idx="0">
                  <c:v>594</c:v>
                </c:pt>
                <c:pt idx="1">
                  <c:v>371</c:v>
                </c:pt>
                <c:pt idx="2">
                  <c:v>354</c:v>
                </c:pt>
                <c:pt idx="3">
                  <c:v>114</c:v>
                </c:pt>
                <c:pt idx="4">
                  <c:v>195</c:v>
                </c:pt>
                <c:pt idx="5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81-430A-A999-8F2C3C2B0CE9}"/>
            </c:ext>
          </c:extLst>
        </c:ser>
        <c:ser>
          <c:idx val="1"/>
          <c:order val="1"/>
          <c:tx>
            <c:strRef>
              <c:f>'Í byggingu eftir sveitarfélagi'!$K$5</c:f>
              <c:strCache>
                <c:ptCount val="1"/>
                <c:pt idx="0">
                  <c:v>Fokhelt og lengra komið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'Í byggingu eftir sveitarfélagi'!$V$3:$AA$3</c:f>
              <c:strCache>
                <c:ptCount val="6"/>
                <c:pt idx="0">
                  <c:v>Reykjavík</c:v>
                </c:pt>
                <c:pt idx="1">
                  <c:v>Kópavogur</c:v>
                </c:pt>
                <c:pt idx="2">
                  <c:v>Garðabær</c:v>
                </c:pt>
                <c:pt idx="3">
                  <c:v>Hafnarfjörður</c:v>
                </c:pt>
                <c:pt idx="4">
                  <c:v>Mosfellsbær</c:v>
                </c:pt>
                <c:pt idx="5">
                  <c:v>Seltjarnarnes</c:v>
                </c:pt>
              </c:strCache>
            </c:strRef>
          </c:cat>
          <c:val>
            <c:numRef>
              <c:f>'Í byggingu eftir sveitarfélagi'!$V$5:$AA$5</c:f>
              <c:numCache>
                <c:formatCode>#,##0</c:formatCode>
                <c:ptCount val="6"/>
                <c:pt idx="0">
                  <c:v>634</c:v>
                </c:pt>
                <c:pt idx="1">
                  <c:v>284</c:v>
                </c:pt>
                <c:pt idx="2">
                  <c:v>290</c:v>
                </c:pt>
                <c:pt idx="3">
                  <c:v>123</c:v>
                </c:pt>
                <c:pt idx="4">
                  <c:v>275</c:v>
                </c:pt>
                <c:pt idx="5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81-430A-A999-8F2C3C2B0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59782064"/>
        <c:axId val="859782624"/>
      </c:barChart>
      <c:lineChart>
        <c:grouping val="standard"/>
        <c:varyColors val="0"/>
        <c:ser>
          <c:idx val="2"/>
          <c:order val="2"/>
          <c:tx>
            <c:strRef>
              <c:f>'Í byggingu eftir sveitarfélagi'!$K$6</c:f>
              <c:strCache>
                <c:ptCount val="1"/>
                <c:pt idx="0">
                  <c:v>Samtals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'Í byggingu eftir sveitarfélagi'!$V$3:$AA$3</c:f>
              <c:strCache>
                <c:ptCount val="6"/>
                <c:pt idx="0">
                  <c:v>Reykjavík</c:v>
                </c:pt>
                <c:pt idx="1">
                  <c:v>Kópavogur</c:v>
                </c:pt>
                <c:pt idx="2">
                  <c:v>Garðabær</c:v>
                </c:pt>
                <c:pt idx="3">
                  <c:v>Hafnarfjörður</c:v>
                </c:pt>
                <c:pt idx="4">
                  <c:v>Mosfellsbær</c:v>
                </c:pt>
                <c:pt idx="5">
                  <c:v>Seltjarnarnes</c:v>
                </c:pt>
              </c:strCache>
            </c:strRef>
          </c:cat>
          <c:val>
            <c:numRef>
              <c:f>'Í byggingu eftir sveitarfélagi'!$V$6:$AA$6</c:f>
              <c:numCache>
                <c:formatCode>#,##0</c:formatCode>
                <c:ptCount val="6"/>
                <c:pt idx="0">
                  <c:v>1228</c:v>
                </c:pt>
                <c:pt idx="1">
                  <c:v>655</c:v>
                </c:pt>
                <c:pt idx="2">
                  <c:v>644</c:v>
                </c:pt>
                <c:pt idx="3">
                  <c:v>237</c:v>
                </c:pt>
                <c:pt idx="4">
                  <c:v>470</c:v>
                </c:pt>
                <c:pt idx="5">
                  <c:v>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581-430A-A999-8F2C3C2B0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9782064"/>
        <c:axId val="859782624"/>
      </c:lineChart>
      <c:catAx>
        <c:axId val="85978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859782624"/>
        <c:crosses val="autoZero"/>
        <c:auto val="1"/>
        <c:lblAlgn val="ctr"/>
        <c:lblOffset val="100"/>
        <c:noMultiLvlLbl val="0"/>
      </c:catAx>
      <c:valAx>
        <c:axId val="859782624"/>
        <c:scaling>
          <c:orientation val="minMax"/>
          <c:max val="1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/>
                  <a:t>Fjöldi íbúða í byggingu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85978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Spámyndir!$O$12</c:f>
              <c:strCache>
                <c:ptCount val="1"/>
                <c:pt idx="0">
                  <c:v>Byrjað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Spámyndir!$P$11:$T$11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  <c:extLst xmlns:c16r2="http://schemas.microsoft.com/office/drawing/2015/06/chart"/>
            </c:numRef>
          </c:cat>
          <c:val>
            <c:numRef>
              <c:f>Spámyndir!$P$12:$T$12</c:f>
              <c:numCache>
                <c:formatCode>_(* #,##0_);_(* \(#,##0\);_(* "-"_);_(@_)</c:formatCode>
                <c:ptCount val="4"/>
                <c:pt idx="0">
                  <c:v>2436</c:v>
                </c:pt>
                <c:pt idx="1">
                  <c:v>2823</c:v>
                </c:pt>
                <c:pt idx="2">
                  <c:v>2957</c:v>
                </c:pt>
                <c:pt idx="3">
                  <c:v>2710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4A-44D5-8EC8-70C76C77825A}"/>
            </c:ext>
          </c:extLst>
        </c:ser>
        <c:ser>
          <c:idx val="1"/>
          <c:order val="1"/>
          <c:tx>
            <c:strRef>
              <c:f>Spámyndir!$O$13</c:f>
              <c:strCache>
                <c:ptCount val="1"/>
                <c:pt idx="0">
                  <c:v>Lokið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Spámyndir!$P$11:$T$11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  <c:extLst xmlns:c16r2="http://schemas.microsoft.com/office/drawing/2015/06/chart"/>
            </c:numRef>
          </c:cat>
          <c:val>
            <c:numRef>
              <c:f>Spámyndir!$P$13:$T$13</c:f>
              <c:numCache>
                <c:formatCode>_(* #,##0_);_(* \(#,##0\);_(* "-"_);_(@_)</c:formatCode>
                <c:ptCount val="4"/>
                <c:pt idx="0">
                  <c:v>1598</c:v>
                </c:pt>
                <c:pt idx="1">
                  <c:v>1921</c:v>
                </c:pt>
                <c:pt idx="2">
                  <c:v>2626</c:v>
                </c:pt>
                <c:pt idx="3">
                  <c:v>2631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4A-44D5-8EC8-70C76C7782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9"/>
        <c:overlap val="-47"/>
        <c:axId val="1034117872"/>
        <c:axId val="1034118432"/>
      </c:barChart>
      <c:lineChart>
        <c:grouping val="standard"/>
        <c:varyColors val="0"/>
        <c:ser>
          <c:idx val="2"/>
          <c:order val="2"/>
          <c:tx>
            <c:strRef>
              <c:f>Spámyndir!$O$14</c:f>
              <c:strCache>
                <c:ptCount val="1"/>
                <c:pt idx="0">
                  <c:v>Viðmið (1.800)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trendline>
            <c:spPr>
              <a:ln w="2540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forward val="0.5"/>
            <c:backward val="0.5"/>
            <c:dispRSqr val="0"/>
            <c:dispEq val="0"/>
          </c:trendline>
          <c:cat>
            <c:numRef>
              <c:f>Spámyndir!$P$11:$T$11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  <c:extLst xmlns:c16r2="http://schemas.microsoft.com/office/drawing/2015/06/chart"/>
            </c:numRef>
          </c:cat>
          <c:val>
            <c:numRef>
              <c:f>Spámyndir!$P$14:$T$14</c:f>
              <c:numCache>
                <c:formatCode>General</c:formatCode>
                <c:ptCount val="4"/>
                <c:pt idx="0">
                  <c:v>1800</c:v>
                </c:pt>
                <c:pt idx="1">
                  <c:v>1800</c:v>
                </c:pt>
                <c:pt idx="2">
                  <c:v>1800</c:v>
                </c:pt>
                <c:pt idx="3">
                  <c:v>1800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84A-44D5-8EC8-70C76C7782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4117872"/>
        <c:axId val="1034118432"/>
      </c:lineChart>
      <c:catAx>
        <c:axId val="103411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034118432"/>
        <c:crosses val="autoZero"/>
        <c:auto val="1"/>
        <c:lblAlgn val="ctr"/>
        <c:lblOffset val="100"/>
        <c:noMultiLvlLbl val="0"/>
      </c:catAx>
      <c:valAx>
        <c:axId val="103411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/>
                  <a:t>Fjöldi íbúða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</c:title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03411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A393C-7A86-427B-B78D-90F70B6B43D5}" type="datetimeFigureOut">
              <a:rPr lang="is-IS" smtClean="0"/>
              <a:pPr/>
              <a:t>30.3.2017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CD5CA-DFEA-439F-8EBC-AA8C1F870571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15323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58B7D48-AF08-4761-B31C-AA12EAABFB2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2520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B7D48-AF08-4761-B31C-AA12EAABFB2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3126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B7D48-AF08-4761-B31C-AA12EAABFB2C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1252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8D2D-E2EE-D045-860D-CE5DD35342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27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yrst pag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017960" y="2246661"/>
            <a:ext cx="8518420" cy="1362075"/>
          </a:xfrm>
        </p:spPr>
        <p:txBody>
          <a:bodyPr/>
          <a:lstStyle>
            <a:lvl1pPr algn="l">
              <a:defRPr sz="3200" b="1" i="0" cap="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3017960" y="746473"/>
            <a:ext cx="8518420" cy="1500187"/>
          </a:xfrm>
        </p:spPr>
        <p:txBody>
          <a:bodyPr anchor="b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6162468"/>
            <a:ext cx="1152128" cy="57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7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93200" y="1412776"/>
            <a:ext cx="2813091" cy="498802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" y="1412776"/>
            <a:ext cx="8788400" cy="4988024"/>
          </a:xfrm>
        </p:spPr>
        <p:txBody>
          <a:bodyPr vert="eaVert"/>
          <a:lstStyle>
            <a:lvl2pPr marL="344487" indent="-342900">
              <a:buClr>
                <a:srgbClr val="1A3B83"/>
              </a:buClr>
              <a:buFont typeface="Arial" panose="020B0604020202020204" pitchFamily="34" charset="0"/>
              <a:buChar char="•"/>
              <a:defRPr/>
            </a:lvl2pPr>
            <a:lvl3pPr marL="611188" indent="-342900">
              <a:buClr>
                <a:srgbClr val="1A3B83"/>
              </a:buClr>
              <a:buFont typeface="Arial" panose="020B0604020202020204" pitchFamily="34" charset="0"/>
              <a:buChar char="•"/>
              <a:defRPr/>
            </a:lvl3pPr>
            <a:lvl4pPr marL="269875" indent="266700">
              <a:buClr>
                <a:srgbClr val="1A3B83"/>
              </a:buClr>
              <a:buFont typeface="Arial" panose="020B0604020202020204" pitchFamily="34" charset="0"/>
              <a:buChar char="•"/>
              <a:defRPr/>
            </a:lvl4pPr>
            <a:lvl5pPr marL="881063" indent="-342900">
              <a:buClr>
                <a:srgbClr val="1A3B8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800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yrst pag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343472" y="2246661"/>
            <a:ext cx="8518420" cy="1362075"/>
          </a:xfrm>
        </p:spPr>
        <p:txBody>
          <a:bodyPr/>
          <a:lstStyle>
            <a:lvl1pPr algn="l">
              <a:defRPr sz="4000" b="0" i="0" cap="none">
                <a:solidFill>
                  <a:srgbClr val="2E2E2E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1343472" y="746473"/>
            <a:ext cx="8518420" cy="1500187"/>
          </a:xfrm>
        </p:spPr>
        <p:txBody>
          <a:bodyPr anchor="b"/>
          <a:lstStyle>
            <a:lvl1pPr marL="0" indent="0">
              <a:buNone/>
              <a:defRPr sz="2000" b="1" i="0">
                <a:solidFill>
                  <a:srgbClr val="2E2E2E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2489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C9C70D-A42D-47B5-BA0C-DC71BED7A53B}" type="datetimeFigureOut">
              <a:rPr lang="is-IS" smtClean="0"/>
              <a:t>30.3.2017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82C05-D438-4E75-ACD5-1F64DE5B52D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5959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496" y="552103"/>
            <a:ext cx="9314161" cy="428625"/>
          </a:xfrm>
        </p:spPr>
        <p:txBody>
          <a:bodyPr/>
          <a:lstStyle>
            <a:lvl1pPr>
              <a:defRPr>
                <a:solidFill>
                  <a:srgbClr val="2E2E2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715" y="1484784"/>
            <a:ext cx="10285899" cy="4876800"/>
          </a:xfrm>
        </p:spPr>
        <p:txBody>
          <a:bodyPr/>
          <a:lstStyle>
            <a:lvl2pPr marL="344487" indent="-342900">
              <a:buClr>
                <a:srgbClr val="1A3B83"/>
              </a:buClr>
              <a:buFont typeface="Arial" panose="020B0604020202020204" pitchFamily="34" charset="0"/>
              <a:buChar char="•"/>
              <a:defRPr/>
            </a:lvl2pPr>
            <a:lvl3pPr marL="611188" indent="-342900">
              <a:buClr>
                <a:srgbClr val="1A3B83"/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rgbClr val="1A3B83"/>
              </a:buClr>
              <a:defRPr/>
            </a:lvl4pPr>
            <a:lvl5pPr marL="881063" indent="-342900">
              <a:buClr>
                <a:srgbClr val="1A3B8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	Fifth level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77818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31504" y="2246661"/>
            <a:ext cx="8518420" cy="1362075"/>
          </a:xfrm>
        </p:spPr>
        <p:txBody>
          <a:bodyPr/>
          <a:lstStyle>
            <a:lvl1pPr algn="l">
              <a:defRPr sz="3200" b="1" i="0" cap="none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1504" y="746473"/>
            <a:ext cx="8518420" cy="1500187"/>
          </a:xfrm>
        </p:spPr>
        <p:txBody>
          <a:bodyPr anchor="b"/>
          <a:lstStyle>
            <a:lvl1pPr marL="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776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9903" y="1576536"/>
            <a:ext cx="4752528" cy="4876800"/>
          </a:xfrm>
        </p:spPr>
        <p:txBody>
          <a:bodyPr/>
          <a:lstStyle>
            <a:lvl1pPr>
              <a:defRPr sz="2800"/>
            </a:lvl1pPr>
            <a:lvl2pPr>
              <a:buClr>
                <a:srgbClr val="1A3B83"/>
              </a:buClr>
              <a:defRPr sz="2400"/>
            </a:lvl2pPr>
            <a:lvl3pPr>
              <a:defRPr sz="2000"/>
            </a:lvl3pPr>
            <a:lvl4pPr>
              <a:buClr>
                <a:srgbClr val="1A3B83"/>
              </a:buClr>
              <a:defRPr sz="1800"/>
            </a:lvl4pPr>
            <a:lvl5pPr>
              <a:buClr>
                <a:srgbClr val="1A3B83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	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0056" y="1576536"/>
            <a:ext cx="5010968" cy="4876800"/>
          </a:xfrm>
        </p:spPr>
        <p:txBody>
          <a:bodyPr/>
          <a:lstStyle>
            <a:lvl1pPr>
              <a:defRPr sz="2800"/>
            </a:lvl1pPr>
            <a:lvl2pPr>
              <a:buClr>
                <a:srgbClr val="1A3B83"/>
              </a:buClr>
              <a:defRPr sz="2400"/>
            </a:lvl2pPr>
            <a:lvl3pPr>
              <a:defRPr sz="2000"/>
            </a:lvl3pPr>
            <a:lvl4pPr>
              <a:buClr>
                <a:srgbClr val="1A3B83"/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	Fifth level</a:t>
            </a:r>
            <a:endParaRPr lang="is-I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59496" y="552103"/>
            <a:ext cx="9314161" cy="428625"/>
          </a:xfrm>
        </p:spPr>
        <p:txBody>
          <a:bodyPr/>
          <a:lstStyle>
            <a:lvl1pPr>
              <a:defRPr>
                <a:solidFill>
                  <a:srgbClr val="2E2E2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4116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43116"/>
            <a:ext cx="534877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857496"/>
            <a:ext cx="5386917" cy="3268667"/>
          </a:xfrm>
        </p:spPr>
        <p:txBody>
          <a:bodyPr/>
          <a:lstStyle>
            <a:lvl1pPr>
              <a:defRPr sz="2400"/>
            </a:lvl1pPr>
            <a:lvl2pPr marL="344487" indent="-342900">
              <a:buClr>
                <a:srgbClr val="1A3B83"/>
              </a:buClr>
              <a:buFont typeface="Arial" panose="020B0604020202020204" pitchFamily="34" charset="0"/>
              <a:buChar char="•"/>
              <a:defRPr sz="2000"/>
            </a:lvl2pPr>
            <a:lvl3pPr marL="554038" indent="-285750">
              <a:buClr>
                <a:srgbClr val="1A3B83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rgbClr val="1A3B83"/>
              </a:buClr>
              <a:defRPr sz="1600"/>
            </a:lvl4pPr>
            <a:lvl5pPr marL="823913" indent="-285750">
              <a:buClr>
                <a:srgbClr val="1A3B83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	Fifth level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252" y="2143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857496"/>
            <a:ext cx="5389033" cy="3268667"/>
          </a:xfrm>
        </p:spPr>
        <p:txBody>
          <a:bodyPr/>
          <a:lstStyle>
            <a:lvl1pPr>
              <a:defRPr sz="2400"/>
            </a:lvl1pPr>
            <a:lvl2pPr>
              <a:buClr>
                <a:srgbClr val="1A3B83"/>
              </a:buClr>
              <a:defRPr sz="2000"/>
            </a:lvl2pPr>
            <a:lvl3pPr marL="554038" indent="-285750">
              <a:buClr>
                <a:srgbClr val="1A3B83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rgbClr val="1A3B83"/>
              </a:buClr>
              <a:defRPr sz="1600"/>
            </a:lvl4pPr>
            <a:lvl5pPr marL="823913" indent="-285750">
              <a:buClr>
                <a:srgbClr val="1A3B83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	Fifth level</a:t>
            </a:r>
            <a:endParaRPr lang="is-I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59496" y="552103"/>
            <a:ext cx="9314161" cy="428625"/>
          </a:xfrm>
        </p:spPr>
        <p:txBody>
          <a:bodyPr/>
          <a:lstStyle>
            <a:lvl1pPr>
              <a:defRPr>
                <a:solidFill>
                  <a:srgbClr val="2E2E2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9277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59496" y="552103"/>
            <a:ext cx="9314161" cy="428625"/>
          </a:xfrm>
        </p:spPr>
        <p:txBody>
          <a:bodyPr/>
          <a:lstStyle>
            <a:lvl1pPr>
              <a:defRPr>
                <a:solidFill>
                  <a:srgbClr val="2E2E2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0876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62" y="1142984"/>
            <a:ext cx="4011084" cy="10906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42985"/>
            <a:ext cx="6815667" cy="4983179"/>
          </a:xfrm>
        </p:spPr>
        <p:txBody>
          <a:bodyPr/>
          <a:lstStyle>
            <a:lvl1pPr>
              <a:defRPr sz="3200"/>
            </a:lvl1pPr>
            <a:lvl2pPr marL="344487" indent="-342900">
              <a:buClr>
                <a:srgbClr val="1A3B83"/>
              </a:buClr>
              <a:buFont typeface="Arial" panose="020B0604020202020204" pitchFamily="34" charset="0"/>
              <a:buChar char="•"/>
              <a:defRPr sz="2800"/>
            </a:lvl2pPr>
            <a:lvl3pPr marL="611188" indent="-342900">
              <a:buClr>
                <a:srgbClr val="1A3B83"/>
              </a:buClr>
              <a:buFont typeface="Arial" panose="020B0604020202020204" pitchFamily="34" charset="0"/>
              <a:buChar char="•"/>
              <a:defRPr sz="2400"/>
            </a:lvl3pPr>
            <a:lvl4pPr>
              <a:defRPr sz="2000"/>
            </a:lvl4pPr>
            <a:lvl5pPr marL="881063" indent="-342900">
              <a:buClr>
                <a:srgbClr val="1A3B83"/>
              </a:buClr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214555"/>
            <a:ext cx="4011084" cy="39116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559496" y="552103"/>
            <a:ext cx="9314161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00" b="1" i="0">
                <a:solidFill>
                  <a:srgbClr val="2E2E2E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ahoma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ahoma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ahoma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ahoma" pitchFamily="34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kern="0"/>
              <a:t>Click to edit Master title style</a:t>
            </a:r>
            <a:endParaRPr lang="is-IS" kern="0" dirty="0"/>
          </a:p>
        </p:txBody>
      </p:sp>
    </p:spTree>
    <p:extLst>
      <p:ext uri="{BB962C8B-B14F-4D97-AF65-F5344CB8AC3E}">
        <p14:creationId xmlns:p14="http://schemas.microsoft.com/office/powerpoint/2010/main" val="311319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42984"/>
            <a:ext cx="7315200" cy="35845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s-I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559496" y="552103"/>
            <a:ext cx="9314161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00" b="1" i="0">
                <a:solidFill>
                  <a:srgbClr val="2E2E2E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ahoma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ahoma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ahoma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ahoma" pitchFamily="34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kern="0"/>
              <a:t>Click to edit Master title style</a:t>
            </a:r>
            <a:endParaRPr lang="is-IS" kern="0" dirty="0"/>
          </a:p>
        </p:txBody>
      </p:sp>
    </p:spTree>
    <p:extLst>
      <p:ext uri="{BB962C8B-B14F-4D97-AF65-F5344CB8AC3E}">
        <p14:creationId xmlns:p14="http://schemas.microsoft.com/office/powerpoint/2010/main" val="171982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" y="1484784"/>
            <a:ext cx="11804691" cy="4916016"/>
          </a:xfrm>
        </p:spPr>
        <p:txBody>
          <a:bodyPr vert="eaVert"/>
          <a:lstStyle>
            <a:lvl2pPr marL="344487" indent="-342900">
              <a:buClr>
                <a:srgbClr val="1A3B83"/>
              </a:buClr>
              <a:buFont typeface="Arial" panose="020B0604020202020204" pitchFamily="34" charset="0"/>
              <a:buChar char="•"/>
              <a:defRPr/>
            </a:lvl2pPr>
            <a:lvl3pPr marL="611188" indent="-342900">
              <a:buClr>
                <a:srgbClr val="1A3B83"/>
              </a:buClr>
              <a:buFont typeface="Arial" panose="020B0604020202020204" pitchFamily="34" charset="0"/>
              <a:buChar char="•"/>
              <a:defRPr/>
            </a:lvl3pPr>
            <a:lvl4pPr marL="269875" indent="266700">
              <a:buClr>
                <a:srgbClr val="1A3B83"/>
              </a:buClr>
              <a:buFont typeface="Arial" panose="020B0604020202020204" pitchFamily="34" charset="0"/>
              <a:buChar char="•"/>
              <a:defRPr/>
            </a:lvl4pPr>
            <a:lvl5pPr marL="881063" indent="-342900">
              <a:buClr>
                <a:srgbClr val="1A3B8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8606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2849" y="1500188"/>
            <a:ext cx="1061915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dirty="0"/>
              <a:t>Texti sem notaður er </a:t>
            </a:r>
            <a:r>
              <a:rPr lang="is-IS" dirty="0" err="1"/>
              <a:t>Ariel</a:t>
            </a:r>
            <a:r>
              <a:rPr lang="is-IS" dirty="0"/>
              <a:t> og litur er koksgrár</a:t>
            </a:r>
          </a:p>
          <a:p>
            <a:pPr lvl="1"/>
            <a:r>
              <a:rPr lang="is-IS" dirty="0"/>
              <a:t>Litur er koksgrár</a:t>
            </a:r>
          </a:p>
          <a:p>
            <a:pPr lvl="1"/>
            <a:r>
              <a:rPr lang="is-IS"/>
              <a:t>Litur er </a:t>
            </a:r>
            <a:r>
              <a:rPr lang="is-IS" dirty="0"/>
              <a:t>k</a:t>
            </a:r>
            <a:r>
              <a:rPr lang="is-IS"/>
              <a:t>oksgrár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38532" cy="4238532"/>
          </a:xfrm>
          <a:prstGeom prst="rect">
            <a:avLst/>
          </a:prstGeom>
        </p:spPr>
      </p:pic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72849" y="552103"/>
            <a:ext cx="10619151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dirty="0"/>
              <a:t>Titill glæru – ekki breyta leturstærð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6282938"/>
            <a:ext cx="504056" cy="4377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8" r:id="rId12"/>
  </p:sldLayoutIdLst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 i="0">
          <a:solidFill>
            <a:srgbClr val="2E2E2E"/>
          </a:solidFill>
          <a:latin typeface="Arial" charset="0"/>
          <a:ea typeface="Arial" charset="0"/>
          <a:cs typeface="Arial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1A3B83"/>
        </a:buClr>
        <a:buFont typeface="Verdana" pitchFamily="34" charset="0"/>
        <a:defRPr sz="2000" b="0" i="0">
          <a:solidFill>
            <a:srgbClr val="2E2E2E"/>
          </a:solidFill>
          <a:latin typeface="Arial" charset="0"/>
          <a:ea typeface="Arial" charset="0"/>
          <a:cs typeface="Arial" charset="0"/>
        </a:defRPr>
      </a:lvl1pPr>
      <a:lvl2pPr marL="1587" indent="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1A3B83"/>
        </a:buClr>
        <a:buFont typeface="Arial" charset="0"/>
        <a:buNone/>
        <a:defRPr sz="2000" b="0" i="0">
          <a:solidFill>
            <a:srgbClr val="2E2E2E"/>
          </a:solidFill>
          <a:latin typeface="Arial" charset="0"/>
          <a:ea typeface="Arial" charset="0"/>
          <a:cs typeface="Arial" charset="0"/>
        </a:defRPr>
      </a:lvl2pPr>
      <a:lvl3pPr marL="268288" indent="64611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Verdana" pitchFamily="34" charset="0"/>
        <a:defRPr sz="2000" b="0" i="0">
          <a:solidFill>
            <a:srgbClr val="2E2E2E"/>
          </a:solidFill>
          <a:latin typeface="Tahoma" charset="0"/>
          <a:ea typeface="Tahoma" charset="0"/>
          <a:cs typeface="Tahoma" charset="0"/>
        </a:defRPr>
      </a:lvl3pPr>
      <a:lvl4pPr marL="269875" indent="2667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008CDC"/>
        </a:buClr>
        <a:buFont typeface="Verdana" pitchFamily="34" charset="0"/>
        <a:buChar char="●"/>
        <a:defRPr sz="2000" b="0" i="0">
          <a:solidFill>
            <a:srgbClr val="2E2E2E"/>
          </a:solidFill>
          <a:latin typeface="Tahoma" charset="0"/>
          <a:ea typeface="Tahoma" charset="0"/>
          <a:cs typeface="Tahoma" charset="0"/>
        </a:defRPr>
      </a:lvl4pPr>
      <a:lvl5pPr marL="538163" indent="1290638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Verdana" pitchFamily="34" charset="0"/>
        <a:defRPr sz="2000" b="0" i="0">
          <a:solidFill>
            <a:srgbClr val="2E2E2E"/>
          </a:solidFill>
          <a:latin typeface="Tahoma" charset="0"/>
          <a:ea typeface="Tahoma" charset="0"/>
          <a:cs typeface="Tahoma" charset="0"/>
        </a:defRPr>
      </a:lvl5pPr>
      <a:lvl6pPr marL="995363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Verdana" pitchFamily="34" charset="0"/>
        <a:defRPr b="1">
          <a:solidFill>
            <a:schemeClr val="tx1"/>
          </a:solidFill>
          <a:latin typeface="+mn-lt"/>
        </a:defRPr>
      </a:lvl6pPr>
      <a:lvl7pPr marL="1452563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Verdana" pitchFamily="34" charset="0"/>
        <a:defRPr b="1">
          <a:solidFill>
            <a:schemeClr val="tx1"/>
          </a:solidFill>
          <a:latin typeface="+mn-lt"/>
        </a:defRPr>
      </a:lvl7pPr>
      <a:lvl8pPr marL="1909763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Verdana" pitchFamily="34" charset="0"/>
        <a:defRPr b="1">
          <a:solidFill>
            <a:schemeClr val="tx1"/>
          </a:solidFill>
          <a:latin typeface="+mn-lt"/>
        </a:defRPr>
      </a:lvl8pPr>
      <a:lvl9pPr marL="2366963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Verdana" pitchFamily="34" charset="0"/>
        <a:defRPr b="1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&#222;&#243;rarinn%20&#198;varsson%20IKEA%20Kynning%20byggingarvetvangurinn%201.1.pptx" TargetMode="External"/><Relationship Id="rId13" Type="http://schemas.openxmlformats.org/officeDocument/2006/relationships/hyperlink" Target="Hagkv&#230;m%20&#237;b&#250;&#240;arh&#250;s%20&#250;r%20steinullareiningum%20og%20l&#237;mtr&#233;%20-%20Hj&#246;rd&#237;s%20Sigurg&#237;slad&#243;ttir,%2029.03.2017.odp" TargetMode="External"/><Relationship Id="rId3" Type="http://schemas.openxmlformats.org/officeDocument/2006/relationships/image" Target="../media/image8.png"/><Relationship Id="rId7" Type="http://schemas.openxmlformats.org/officeDocument/2006/relationships/hyperlink" Target="Junior%20Living%20-%20Claes%20Presentation%20Island%202017-03-30%20-%20PDF.pdf" TargetMode="External"/><Relationship Id="rId12" Type="http://schemas.openxmlformats.org/officeDocument/2006/relationships/hyperlink" Target="Kynning%20-%20Modulus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Gu&#240;mundur%20Sigfinnsson%20Byggingarkostna&#240;ur_30_3_17.pptx" TargetMode="External"/><Relationship Id="rId11" Type="http://schemas.openxmlformats.org/officeDocument/2006/relationships/hyperlink" Target="FIBRA%20KYNNING%202017_FINAL.pdf" TargetMode="External"/><Relationship Id="rId5" Type="http://schemas.openxmlformats.org/officeDocument/2006/relationships/hyperlink" Target="Almar%20Gu&#240;mundsson_&#205;b&#250;&#240;amarka&#240;ur_fundur_30.mars2017%20(2).pptx" TargetMode="External"/><Relationship Id="rId10" Type="http://schemas.openxmlformats.org/officeDocument/2006/relationships/hyperlink" Target="EcoAtlas%2030.03%20kynning.pptx" TargetMode="External"/><Relationship Id="rId4" Type="http://schemas.openxmlformats.org/officeDocument/2006/relationships/hyperlink" Target="Mat%20&#225;%20hagkv&#230;mni%20vi&#240;%20&#250;thlutun%20stofnframlaga-Hrafnhildur%20Sif%20Hrafnsd&#243;ttir_290317_FIN.pptx" TargetMode="External"/><Relationship Id="rId9" Type="http://schemas.openxmlformats.org/officeDocument/2006/relationships/hyperlink" Target="Kynning-Loftorka%20Borgarnesi%20Gu&#240;j&#243;n%20J&#243;nasson%2030.03.2017%20r&#233;tt.pptx" TargetMode="External"/><Relationship Id="rId14" Type="http://schemas.openxmlformats.org/officeDocument/2006/relationships/hyperlink" Target="M&#225;l&#254;ing%20fyrir%20&#222;orvald%20-%20final.ppt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Lóðaframboð</a:t>
            </a:r>
            <a:r>
              <a:rPr lang="en-US" dirty="0"/>
              <a:t> &amp; </a:t>
            </a:r>
            <a:r>
              <a:rPr lang="en-US" dirty="0" err="1"/>
              <a:t>lóðaverð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Almar Guðmundsson, </a:t>
            </a:r>
            <a:r>
              <a:rPr lang="en-US" dirty="0" err="1"/>
              <a:t>framkvæmdastjóri</a:t>
            </a:r>
            <a:r>
              <a:rPr lang="en-US" dirty="0"/>
              <a:t> SI</a:t>
            </a:r>
          </a:p>
        </p:txBody>
      </p:sp>
    </p:spTree>
    <p:extLst>
      <p:ext uri="{BB962C8B-B14F-4D97-AF65-F5344CB8AC3E}">
        <p14:creationId xmlns:p14="http://schemas.microsoft.com/office/powerpoint/2010/main" val="171445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Ýta</a:t>
            </a:r>
            <a:r>
              <a:rPr lang="en-GB" dirty="0"/>
              <a:t> </a:t>
            </a:r>
            <a:r>
              <a:rPr lang="en-GB" dirty="0" err="1"/>
              <a:t>fólki</a:t>
            </a:r>
            <a:r>
              <a:rPr lang="en-GB" dirty="0"/>
              <a:t> </a:t>
            </a:r>
            <a:r>
              <a:rPr lang="en-GB" dirty="0" err="1"/>
              <a:t>út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höfuðborgarsvæðinu</a:t>
            </a:r>
            <a:r>
              <a:rPr lang="en-GB" dirty="0"/>
              <a:t>?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verið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hrekja</a:t>
            </a:r>
            <a:r>
              <a:rPr lang="en-GB" dirty="0"/>
              <a:t> </a:t>
            </a:r>
            <a:r>
              <a:rPr lang="en-GB" dirty="0" err="1"/>
              <a:t>fyrstu</a:t>
            </a:r>
            <a:r>
              <a:rPr lang="en-GB" dirty="0"/>
              <a:t> </a:t>
            </a:r>
            <a:r>
              <a:rPr lang="en-GB" dirty="0" err="1"/>
              <a:t>íbúðarkaupendur</a:t>
            </a:r>
            <a:r>
              <a:rPr lang="en-GB" dirty="0"/>
              <a:t> </a:t>
            </a:r>
            <a:r>
              <a:rPr lang="en-GB" dirty="0" err="1"/>
              <a:t>út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höfuðborgarsvæðinu</a:t>
            </a:r>
            <a:r>
              <a:rPr lang="en-GB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Fleiri</a:t>
            </a:r>
            <a:r>
              <a:rPr lang="en-GB" dirty="0"/>
              <a:t> </a:t>
            </a:r>
            <a:r>
              <a:rPr lang="en-GB" dirty="0" err="1"/>
              <a:t>finna</a:t>
            </a:r>
            <a:r>
              <a:rPr lang="en-GB" dirty="0"/>
              <a:t> </a:t>
            </a:r>
            <a:r>
              <a:rPr lang="en-GB" dirty="0" err="1"/>
              <a:t>sér</a:t>
            </a:r>
            <a:r>
              <a:rPr lang="en-GB" dirty="0"/>
              <a:t> </a:t>
            </a:r>
            <a:r>
              <a:rPr lang="en-GB" dirty="0" err="1"/>
              <a:t>húsnæði</a:t>
            </a:r>
            <a:r>
              <a:rPr lang="en-GB" dirty="0"/>
              <a:t> í </a:t>
            </a:r>
            <a:r>
              <a:rPr lang="en-GB" dirty="0" err="1"/>
              <a:t>nágrannasveitarfélögum</a:t>
            </a:r>
            <a:r>
              <a:rPr lang="en-GB" dirty="0"/>
              <a:t> </a:t>
            </a:r>
            <a:r>
              <a:rPr lang="en-GB" dirty="0" err="1"/>
              <a:t>höfuðborgarsvæðisins</a:t>
            </a:r>
            <a:endParaRPr lang="en-GB" dirty="0"/>
          </a:p>
          <a:p>
            <a:pPr lvl="2"/>
            <a:r>
              <a:rPr lang="en-GB" dirty="0" err="1"/>
              <a:t>Hveragerði</a:t>
            </a:r>
            <a:r>
              <a:rPr lang="en-GB" dirty="0"/>
              <a:t> – </a:t>
            </a:r>
            <a:r>
              <a:rPr lang="en-GB" dirty="0" err="1"/>
              <a:t>Selfoss</a:t>
            </a:r>
            <a:r>
              <a:rPr lang="en-GB" dirty="0"/>
              <a:t> – </a:t>
            </a:r>
            <a:r>
              <a:rPr lang="en-GB" dirty="0" err="1"/>
              <a:t>Reykjanesbær</a:t>
            </a:r>
            <a:r>
              <a:rPr lang="en-GB" dirty="0"/>
              <a:t> – </a:t>
            </a:r>
            <a:r>
              <a:rPr lang="en-GB" dirty="0" err="1"/>
              <a:t>Grindavík</a:t>
            </a:r>
            <a:r>
              <a:rPr lang="en-GB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Háværari</a:t>
            </a:r>
            <a:r>
              <a:rPr lang="en-GB" dirty="0"/>
              <a:t> </a:t>
            </a:r>
            <a:r>
              <a:rPr lang="en-GB" dirty="0" err="1"/>
              <a:t>kröfur</a:t>
            </a:r>
            <a:r>
              <a:rPr lang="en-GB" dirty="0"/>
              <a:t> um </a:t>
            </a:r>
            <a:r>
              <a:rPr lang="en-GB" dirty="0" err="1"/>
              <a:t>bættar</a:t>
            </a:r>
            <a:r>
              <a:rPr lang="en-GB" dirty="0"/>
              <a:t> </a:t>
            </a:r>
            <a:r>
              <a:rPr lang="en-GB" dirty="0" err="1"/>
              <a:t>samgöngur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tvöföldun</a:t>
            </a:r>
            <a:r>
              <a:rPr lang="en-GB" dirty="0"/>
              <a:t> </a:t>
            </a:r>
            <a:r>
              <a:rPr lang="en-GB" dirty="0" err="1"/>
              <a:t>vega</a:t>
            </a:r>
            <a:endParaRPr lang="en-GB" dirty="0"/>
          </a:p>
          <a:p>
            <a:pPr marL="0" indent="0"/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err="1"/>
              <a:t>Markmið</a:t>
            </a:r>
            <a:r>
              <a:rPr lang="en-GB" dirty="0"/>
              <a:t> </a:t>
            </a:r>
            <a:r>
              <a:rPr lang="en-GB" dirty="0" err="1"/>
              <a:t>þéttingu</a:t>
            </a:r>
            <a:r>
              <a:rPr lang="en-GB" dirty="0"/>
              <a:t> </a:t>
            </a:r>
            <a:r>
              <a:rPr lang="en-GB" dirty="0" err="1"/>
              <a:t>byggðar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minnka</a:t>
            </a:r>
            <a:r>
              <a:rPr lang="en-GB" dirty="0"/>
              <a:t> </a:t>
            </a:r>
            <a:r>
              <a:rPr lang="en-GB" dirty="0" err="1"/>
              <a:t>notkun</a:t>
            </a:r>
            <a:r>
              <a:rPr lang="en-GB" dirty="0"/>
              <a:t> </a:t>
            </a:r>
            <a:r>
              <a:rPr lang="en-GB" dirty="0" err="1"/>
              <a:t>einkabíla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hvað</a:t>
            </a:r>
            <a:r>
              <a:rPr lang="en-GB" dirty="0"/>
              <a:t> 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þegar</a:t>
            </a:r>
            <a:r>
              <a:rPr lang="en-GB" dirty="0"/>
              <a:t> </a:t>
            </a:r>
            <a:r>
              <a:rPr lang="en-GB" dirty="0" err="1"/>
              <a:t>fjölskyldan</a:t>
            </a:r>
            <a:r>
              <a:rPr lang="en-GB" dirty="0"/>
              <a:t> </a:t>
            </a:r>
            <a:r>
              <a:rPr lang="en-GB" dirty="0" err="1"/>
              <a:t>færir</a:t>
            </a:r>
            <a:r>
              <a:rPr lang="en-GB" dirty="0"/>
              <a:t> sig í </a:t>
            </a:r>
            <a:r>
              <a:rPr lang="en-GB" dirty="0" err="1"/>
              <a:t>nágrannasveitarfélögin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notar</a:t>
            </a:r>
            <a:r>
              <a:rPr lang="en-GB" dirty="0"/>
              <a:t> </a:t>
            </a:r>
            <a:r>
              <a:rPr lang="en-GB" dirty="0" err="1"/>
              <a:t>enn</a:t>
            </a:r>
            <a:r>
              <a:rPr lang="en-GB" dirty="0"/>
              <a:t> </a:t>
            </a:r>
            <a:r>
              <a:rPr lang="en-GB" dirty="0" err="1"/>
              <a:t>meira</a:t>
            </a:r>
            <a:r>
              <a:rPr lang="en-GB" dirty="0"/>
              <a:t> </a:t>
            </a:r>
            <a:r>
              <a:rPr lang="en-GB" dirty="0" err="1"/>
              <a:t>einkabílinn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stunda</a:t>
            </a:r>
            <a:r>
              <a:rPr lang="en-GB" dirty="0"/>
              <a:t> </a:t>
            </a:r>
            <a:r>
              <a:rPr lang="en-GB" dirty="0" err="1"/>
              <a:t>vinnu</a:t>
            </a:r>
            <a:r>
              <a:rPr lang="en-GB" dirty="0"/>
              <a:t> á </a:t>
            </a:r>
            <a:r>
              <a:rPr lang="en-GB" dirty="0" err="1"/>
              <a:t>höfuðborgarsvæðinu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6251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Landsbyggðin</a:t>
            </a:r>
            <a:r>
              <a:rPr lang="en-GB" dirty="0"/>
              <a:t> – </a:t>
            </a:r>
            <a:r>
              <a:rPr lang="en-GB" dirty="0" err="1"/>
              <a:t>staðan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önnur</a:t>
            </a:r>
            <a:r>
              <a:rPr lang="en-GB" dirty="0"/>
              <a:t>	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s-IS" dirty="0"/>
              <a:t>Sum sveitafélög fjarri höfuðborgarsvæðinu hafa fellt niður lóðagjöld til að hvetja til framkvæmda</a:t>
            </a:r>
          </a:p>
          <a:p>
            <a:pPr marL="0" indent="0"/>
            <a:endParaRPr lang="is-IS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err="1"/>
              <a:t>Dugir</a:t>
            </a:r>
            <a:r>
              <a:rPr lang="en-GB" dirty="0"/>
              <a:t> </a:t>
            </a:r>
            <a:r>
              <a:rPr lang="en-GB" dirty="0" err="1"/>
              <a:t>ekki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þar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fasteignaverð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undir</a:t>
            </a:r>
            <a:r>
              <a:rPr lang="en-GB" dirty="0"/>
              <a:t> </a:t>
            </a:r>
            <a:r>
              <a:rPr lang="en-GB" dirty="0" err="1"/>
              <a:t>byggingarkostnaði</a:t>
            </a:r>
            <a:r>
              <a:rPr lang="en-GB" dirty="0"/>
              <a:t>, </a:t>
            </a:r>
            <a:r>
              <a:rPr lang="en-GB" dirty="0" err="1"/>
              <a:t>t.d</a:t>
            </a:r>
            <a:r>
              <a:rPr lang="en-GB" dirty="0"/>
              <a:t>. á </a:t>
            </a:r>
            <a:r>
              <a:rPr lang="en-GB" dirty="0" err="1"/>
              <a:t>Dalvík</a:t>
            </a:r>
            <a:endParaRPr lang="en-GB" dirty="0"/>
          </a:p>
          <a:p>
            <a:pPr marL="0" indent="0"/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err="1"/>
              <a:t>Dæmi</a:t>
            </a:r>
            <a:r>
              <a:rPr lang="en-GB" dirty="0"/>
              <a:t> um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þegar</a:t>
            </a:r>
            <a:r>
              <a:rPr lang="en-GB" dirty="0"/>
              <a:t> </a:t>
            </a:r>
            <a:r>
              <a:rPr lang="en-GB" dirty="0" err="1"/>
              <a:t>byggingaraðili</a:t>
            </a:r>
            <a:r>
              <a:rPr lang="en-GB" dirty="0"/>
              <a:t> </a:t>
            </a:r>
            <a:r>
              <a:rPr lang="en-GB" dirty="0" err="1"/>
              <a:t>setur</a:t>
            </a:r>
            <a:r>
              <a:rPr lang="en-GB" dirty="0"/>
              <a:t> </a:t>
            </a:r>
            <a:r>
              <a:rPr lang="en-GB" dirty="0" err="1"/>
              <a:t>nýframkvæmd</a:t>
            </a:r>
            <a:r>
              <a:rPr lang="en-GB" dirty="0"/>
              <a:t> á </a:t>
            </a:r>
            <a:r>
              <a:rPr lang="en-GB" dirty="0" err="1"/>
              <a:t>markað</a:t>
            </a:r>
            <a:r>
              <a:rPr lang="en-GB" dirty="0"/>
              <a:t> </a:t>
            </a:r>
            <a:r>
              <a:rPr lang="en-GB" dirty="0" err="1"/>
              <a:t>bjóði</a:t>
            </a:r>
            <a:r>
              <a:rPr lang="en-GB" dirty="0"/>
              <a:t> </a:t>
            </a:r>
            <a:r>
              <a:rPr lang="en-GB" dirty="0" err="1"/>
              <a:t>sveitarfélag</a:t>
            </a:r>
            <a:r>
              <a:rPr lang="en-GB" dirty="0"/>
              <a:t> </a:t>
            </a:r>
            <a:r>
              <a:rPr lang="en-GB" dirty="0" err="1"/>
              <a:t>eigið</a:t>
            </a:r>
            <a:r>
              <a:rPr lang="en-GB" dirty="0"/>
              <a:t> </a:t>
            </a:r>
            <a:r>
              <a:rPr lang="en-GB" dirty="0" err="1"/>
              <a:t>íbúðarhúsnæði</a:t>
            </a:r>
            <a:r>
              <a:rPr lang="en-GB" dirty="0"/>
              <a:t> á </a:t>
            </a:r>
            <a:r>
              <a:rPr lang="en-GB" dirty="0" err="1"/>
              <a:t>undirverði</a:t>
            </a:r>
            <a:endParaRPr lang="en-GB" dirty="0"/>
          </a:p>
          <a:p>
            <a:pPr marL="0" indent="0"/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err="1"/>
              <a:t>Hafnar</a:t>
            </a:r>
            <a:r>
              <a:rPr lang="en-GB" dirty="0"/>
              <a:t> </a:t>
            </a:r>
            <a:r>
              <a:rPr lang="en-GB" dirty="0" err="1"/>
              <a:t>framkvæmdir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íbúðarhús</a:t>
            </a:r>
            <a:r>
              <a:rPr lang="en-GB" dirty="0"/>
              <a:t> á </a:t>
            </a:r>
            <a:r>
              <a:rPr lang="en-GB" dirty="0" err="1"/>
              <a:t>Norðurlandi</a:t>
            </a:r>
            <a:r>
              <a:rPr lang="en-GB" dirty="0"/>
              <a:t> í </a:t>
            </a:r>
            <a:r>
              <a:rPr lang="en-GB" dirty="0" err="1"/>
              <a:t>tengslum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aukna</a:t>
            </a:r>
            <a:r>
              <a:rPr lang="en-GB" dirty="0"/>
              <a:t> </a:t>
            </a:r>
            <a:r>
              <a:rPr lang="en-GB" dirty="0" err="1"/>
              <a:t>atvinnustarfsemi</a:t>
            </a:r>
            <a:r>
              <a:rPr lang="en-GB" dirty="0"/>
              <a:t> – </a:t>
            </a:r>
            <a:r>
              <a:rPr lang="en-GB" dirty="0" err="1"/>
              <a:t>Sauðárkrókur</a:t>
            </a:r>
            <a:r>
              <a:rPr lang="en-GB" dirty="0"/>
              <a:t>, </a:t>
            </a:r>
            <a:r>
              <a:rPr lang="en-GB" dirty="0" err="1"/>
              <a:t>Húsavík</a:t>
            </a:r>
            <a:r>
              <a:rPr lang="en-GB" dirty="0"/>
              <a:t>, </a:t>
            </a:r>
            <a:r>
              <a:rPr lang="en-GB" dirty="0" err="1"/>
              <a:t>Eyjafjarðarsveit</a:t>
            </a:r>
            <a:endParaRPr lang="en-GB" dirty="0"/>
          </a:p>
          <a:p>
            <a:pPr marL="0" indent="0"/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err="1"/>
              <a:t>Áhyggjur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Fjallabyggð</a:t>
            </a:r>
            <a:r>
              <a:rPr lang="en-GB" dirty="0"/>
              <a:t> </a:t>
            </a:r>
            <a:r>
              <a:rPr lang="en-GB" dirty="0" err="1"/>
              <a:t>þar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mikil</a:t>
            </a:r>
            <a:r>
              <a:rPr lang="en-GB" dirty="0"/>
              <a:t> </a:t>
            </a:r>
            <a:r>
              <a:rPr lang="en-GB" dirty="0" err="1"/>
              <a:t>fjölgun</a:t>
            </a:r>
            <a:r>
              <a:rPr lang="en-GB" dirty="0"/>
              <a:t> </a:t>
            </a:r>
            <a:r>
              <a:rPr lang="en-GB" dirty="0" err="1"/>
              <a:t>starfa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ekkert</a:t>
            </a:r>
            <a:r>
              <a:rPr lang="en-GB" dirty="0"/>
              <a:t> </a:t>
            </a:r>
            <a:r>
              <a:rPr lang="en-GB" dirty="0" err="1"/>
              <a:t>byggt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húsnæði</a:t>
            </a:r>
            <a:endParaRPr lang="is-IS" dirty="0"/>
          </a:p>
          <a:p>
            <a:endParaRPr lang="en-GB" dirty="0"/>
          </a:p>
          <a:p>
            <a:endParaRPr lang="en-GB" dirty="0">
              <a:solidFill>
                <a:srgbClr val="FF0000"/>
              </a:solidFill>
            </a:endParaRPr>
          </a:p>
          <a:p>
            <a:endParaRPr lang="is-I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6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Skortur</a:t>
            </a:r>
            <a:r>
              <a:rPr lang="en-GB" dirty="0"/>
              <a:t> á </a:t>
            </a:r>
            <a:r>
              <a:rPr lang="en-GB" dirty="0" err="1"/>
              <a:t>lóðum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err="1"/>
              <a:t>Þróun</a:t>
            </a:r>
            <a:r>
              <a:rPr lang="en-GB" dirty="0"/>
              <a:t> á </a:t>
            </a:r>
            <a:r>
              <a:rPr lang="en-GB" dirty="0" err="1"/>
              <a:t>fasteignamarkaði</a:t>
            </a:r>
            <a:r>
              <a:rPr lang="en-GB" dirty="0"/>
              <a:t> </a:t>
            </a:r>
            <a:r>
              <a:rPr lang="en-GB" dirty="0" err="1"/>
              <a:t>bendir</a:t>
            </a:r>
            <a:r>
              <a:rPr lang="en-GB" dirty="0"/>
              <a:t> </a:t>
            </a:r>
            <a:r>
              <a:rPr lang="en-GB" dirty="0" err="1"/>
              <a:t>eindregið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þess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alvarlegur</a:t>
            </a:r>
            <a:r>
              <a:rPr lang="en-GB" dirty="0"/>
              <a:t> </a:t>
            </a:r>
            <a:r>
              <a:rPr lang="en-GB" dirty="0" err="1"/>
              <a:t>skortur</a:t>
            </a:r>
            <a:r>
              <a:rPr lang="en-GB" dirty="0"/>
              <a:t> </a:t>
            </a:r>
            <a:r>
              <a:rPr lang="en-GB" dirty="0" err="1"/>
              <a:t>sé</a:t>
            </a:r>
            <a:r>
              <a:rPr lang="en-GB" dirty="0"/>
              <a:t> á </a:t>
            </a:r>
            <a:r>
              <a:rPr lang="en-GB" dirty="0" err="1"/>
              <a:t>húsnæði</a:t>
            </a: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err="1"/>
              <a:t>Fjölmargir</a:t>
            </a:r>
            <a:r>
              <a:rPr lang="en-GB" dirty="0"/>
              <a:t> </a:t>
            </a:r>
            <a:r>
              <a:rPr lang="en-GB" dirty="0" err="1"/>
              <a:t>hópar</a:t>
            </a:r>
            <a:r>
              <a:rPr lang="en-GB" dirty="0"/>
              <a:t> </a:t>
            </a:r>
            <a:r>
              <a:rPr lang="en-GB" dirty="0" err="1"/>
              <a:t>fólks</a:t>
            </a:r>
            <a:r>
              <a:rPr lang="en-GB" dirty="0"/>
              <a:t> </a:t>
            </a:r>
            <a:r>
              <a:rPr lang="en-GB" dirty="0" err="1"/>
              <a:t>fá</a:t>
            </a:r>
            <a:r>
              <a:rPr lang="en-GB" dirty="0"/>
              <a:t> </a:t>
            </a:r>
            <a:r>
              <a:rPr lang="en-GB" dirty="0" err="1"/>
              <a:t>ekki</a:t>
            </a:r>
            <a:r>
              <a:rPr lang="en-GB" dirty="0"/>
              <a:t> </a:t>
            </a:r>
            <a:r>
              <a:rPr lang="en-GB" dirty="0" err="1"/>
              <a:t>húsnæði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hæfi</a:t>
            </a: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err="1"/>
              <a:t>Verðþróun</a:t>
            </a:r>
            <a:r>
              <a:rPr lang="en-GB" dirty="0"/>
              <a:t> </a:t>
            </a:r>
            <a:r>
              <a:rPr lang="en-GB" dirty="0" err="1"/>
              <a:t>drifin</a:t>
            </a:r>
            <a:r>
              <a:rPr lang="en-GB" dirty="0"/>
              <a:t> </a:t>
            </a:r>
            <a:r>
              <a:rPr lang="en-GB" dirty="0" err="1"/>
              <a:t>áfram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gríðarlegum</a:t>
            </a:r>
            <a:r>
              <a:rPr lang="en-GB" dirty="0"/>
              <a:t> </a:t>
            </a:r>
            <a:r>
              <a:rPr lang="en-GB" dirty="0" err="1"/>
              <a:t>skorti</a:t>
            </a:r>
            <a:endParaRPr lang="en-GB" dirty="0"/>
          </a:p>
          <a:p>
            <a:endParaRPr lang="en-GB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564894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8457"/>
            <a:ext cx="12192000" cy="8136457"/>
          </a:xfrm>
        </p:spPr>
      </p:pic>
    </p:spTree>
    <p:extLst>
      <p:ext uri="{BB962C8B-B14F-4D97-AF65-F5344CB8AC3E}">
        <p14:creationId xmlns:p14="http://schemas.microsoft.com/office/powerpoint/2010/main" val="2875770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Takk</a:t>
            </a:r>
            <a:r>
              <a:rPr lang="en-US" dirty="0"/>
              <a:t> </a:t>
            </a:r>
            <a:r>
              <a:rPr lang="en-US" dirty="0" err="1"/>
              <a:t>fyrir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602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0460713" y="6237312"/>
            <a:ext cx="1446449" cy="10536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240704" y="-144914"/>
            <a:ext cx="1446449" cy="32138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s-I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7125" y="1727997"/>
            <a:ext cx="10071284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is-IS" sz="2800" spc="100" dirty="0" smtClean="0">
                <a:latin typeface="Fedra Sans Std Medium" charset="0"/>
                <a:ea typeface="Fedra Sans Std Medium" charset="0"/>
                <a:cs typeface="Fedra Sans Std Medium" charset="0"/>
              </a:rPr>
              <a:t>Málþing um hagkvæmni í íbúðabyggingum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205745" y="1701362"/>
            <a:ext cx="10681455" cy="43663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www.ils.is/lisalib/getfile.aspx?itemid=c63fe756-0a54-11e7-b7b5-0050568e44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28" y="-144914"/>
            <a:ext cx="6840416" cy="180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127125" y="2971188"/>
            <a:ext cx="5330192" cy="3886812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s-IS" sz="2900" b="1" dirty="0" smtClean="0">
                <a:latin typeface="Fedra Sans Std Bold" panose="020B0803040000020004" pitchFamily="34" charset="0"/>
                <a:hlinkClick r:id="rId4" action="ppaction://hlinkpres?slideindex=1&amp;slidetitle="/>
              </a:rPr>
              <a:t>Krafa </a:t>
            </a:r>
            <a:r>
              <a:rPr lang="is-IS" sz="2900" b="1" dirty="0">
                <a:latin typeface="Fedra Sans Std Bold" panose="020B0803040000020004" pitchFamily="34" charset="0"/>
                <a:hlinkClick r:id="rId4" action="ppaction://hlinkpres?slideindex=1&amp;slidetitle="/>
              </a:rPr>
              <a:t>um hagkvæmni við úthlutun stofnframlaga</a:t>
            </a:r>
            <a:endParaRPr lang="is-IS" sz="2900" b="1" dirty="0">
              <a:latin typeface="Fedra Sans Std Bold" panose="020B0803040000020004" pitchFamily="34" charset="0"/>
            </a:endParaRPr>
          </a:p>
          <a:p>
            <a:pPr marL="0" indent="0">
              <a:buNone/>
            </a:pPr>
            <a:r>
              <a:rPr lang="is-IS" sz="2900" dirty="0">
                <a:latin typeface="Fedra Sans Std Light" panose="020B0303040000020004" pitchFamily="34" charset="0"/>
              </a:rPr>
              <a:t>Hrafnhildur Sif Hrafnsdóttir, markaðsstjóri Íbúðalánasjóðs</a:t>
            </a:r>
            <a:br>
              <a:rPr lang="is-IS" sz="2900" dirty="0">
                <a:latin typeface="Fedra Sans Std Light" panose="020B0303040000020004" pitchFamily="34" charset="0"/>
              </a:rPr>
            </a:br>
            <a:r>
              <a:rPr lang="is-IS" sz="2900" dirty="0"/>
              <a:t/>
            </a:r>
            <a:br>
              <a:rPr lang="is-IS" sz="2900" dirty="0"/>
            </a:br>
            <a:endParaRPr lang="is-IS" sz="2900" dirty="0" smtClean="0"/>
          </a:p>
          <a:p>
            <a:pPr marL="0" indent="0">
              <a:buNone/>
            </a:pPr>
            <a:r>
              <a:rPr lang="is-IS" sz="2900" b="1" dirty="0" smtClean="0">
                <a:latin typeface="Fedra Sans Std Bold" panose="020B0803040000020004" pitchFamily="34" charset="0"/>
                <a:hlinkClick r:id="rId5" action="ppaction://hlinkpres?slideindex=1&amp;slidetitle="/>
              </a:rPr>
              <a:t>Lóðarframboð </a:t>
            </a:r>
            <a:r>
              <a:rPr lang="is-IS" sz="2900" b="1" dirty="0">
                <a:latin typeface="Fedra Sans Std Bold" panose="020B0803040000020004" pitchFamily="34" charset="0"/>
                <a:hlinkClick r:id="rId5" action="ppaction://hlinkpres?slideindex=1&amp;slidetitle="/>
              </a:rPr>
              <a:t>og lóðarverð </a:t>
            </a:r>
            <a:endParaRPr lang="is-IS" sz="2900" b="1" dirty="0">
              <a:latin typeface="Fedra Sans Std Bold" panose="020B0803040000020004" pitchFamily="34" charset="0"/>
            </a:endParaRPr>
          </a:p>
          <a:p>
            <a:pPr marL="0" indent="0">
              <a:buNone/>
            </a:pPr>
            <a:r>
              <a:rPr lang="is-IS" sz="2900" dirty="0">
                <a:latin typeface="Fedra Sans Std Light" panose="020B0303040000020004" pitchFamily="34" charset="0"/>
              </a:rPr>
              <a:t>Almar Guðmundsson, framkvæmdastjóri Samtaka iðnaðarins  </a:t>
            </a:r>
            <a:br>
              <a:rPr lang="is-IS" sz="2900" dirty="0">
                <a:latin typeface="Fedra Sans Std Light" panose="020B0303040000020004" pitchFamily="34" charset="0"/>
              </a:rPr>
            </a:br>
            <a:r>
              <a:rPr lang="is-IS" sz="2900" dirty="0">
                <a:latin typeface="Fedra Sans Std Light" panose="020B0303040000020004" pitchFamily="34" charset="0"/>
              </a:rPr>
              <a:t/>
            </a:r>
            <a:br>
              <a:rPr lang="is-IS" sz="2900" dirty="0">
                <a:latin typeface="Fedra Sans Std Light" panose="020B0303040000020004" pitchFamily="34" charset="0"/>
              </a:rPr>
            </a:br>
            <a:endParaRPr lang="is-IS" sz="2900" dirty="0" smtClean="0">
              <a:latin typeface="Fedra Sans Std Light" panose="020B0303040000020004" pitchFamily="34" charset="0"/>
            </a:endParaRPr>
          </a:p>
          <a:p>
            <a:pPr marL="0" indent="0">
              <a:buNone/>
            </a:pPr>
            <a:r>
              <a:rPr lang="is-IS" sz="2900" b="1" dirty="0" smtClean="0">
                <a:latin typeface="Fedra Sans Std Bold" panose="020B0803040000020004" pitchFamily="34" charset="0"/>
                <a:hlinkClick r:id="rId6" action="ppaction://hlinkpres?slideindex=1&amp;slidetitle="/>
              </a:rPr>
              <a:t>Byggingakostnaður </a:t>
            </a:r>
            <a:endParaRPr lang="is-IS" sz="2900" b="1" dirty="0">
              <a:latin typeface="Fedra Sans Std Bold" panose="020B0803040000020004" pitchFamily="34" charset="0"/>
            </a:endParaRPr>
          </a:p>
          <a:p>
            <a:pPr marL="0" indent="0">
              <a:buNone/>
            </a:pPr>
            <a:r>
              <a:rPr lang="is-IS" sz="2900" dirty="0">
                <a:latin typeface="Fedra Sans Std Light" panose="020B0303040000020004" pitchFamily="34" charset="0"/>
              </a:rPr>
              <a:t>Guðmundur Sigfinnsson, hagfræðingur hjá Íbúðalánasjóði </a:t>
            </a:r>
            <a:br>
              <a:rPr lang="is-IS" sz="2900" dirty="0">
                <a:latin typeface="Fedra Sans Std Light" panose="020B0303040000020004" pitchFamily="34" charset="0"/>
              </a:rPr>
            </a:br>
            <a:endParaRPr lang="is-IS" sz="2900" dirty="0" smtClean="0">
              <a:latin typeface="Fedra Sans Std Light" panose="020B0303040000020004" pitchFamily="34" charset="0"/>
            </a:endParaRPr>
          </a:p>
          <a:p>
            <a:pPr marL="0" indent="0">
              <a:buNone/>
            </a:pPr>
            <a:r>
              <a:rPr lang="is-IS" sz="2900" b="1" dirty="0" smtClean="0">
                <a:latin typeface="Fedra Sans Std Bold" panose="020B0803040000020004" pitchFamily="34" charset="0"/>
                <a:hlinkClick r:id="rId7" action="ppaction://hlinkfile"/>
              </a:rPr>
              <a:t>Færanleg </a:t>
            </a:r>
            <a:r>
              <a:rPr lang="is-IS" sz="2900" b="1" dirty="0">
                <a:latin typeface="Fedra Sans Std Bold" panose="020B0803040000020004" pitchFamily="34" charset="0"/>
                <a:hlinkClick r:id="rId7" action="ppaction://hlinkfile"/>
              </a:rPr>
              <a:t>snjallhús til að leysa bráðavanda í Stokkhólmi</a:t>
            </a:r>
            <a:endParaRPr lang="is-IS" sz="2900" b="1" dirty="0">
              <a:latin typeface="Fedra Sans Std Bold" panose="020B0803040000020004" pitchFamily="34" charset="0"/>
            </a:endParaRPr>
          </a:p>
          <a:p>
            <a:pPr marL="0" indent="0">
              <a:buNone/>
            </a:pPr>
            <a:r>
              <a:rPr lang="is-IS" sz="2900" dirty="0">
                <a:latin typeface="Fedra Sans Std Light" panose="020B0303040000020004" pitchFamily="34" charset="0"/>
              </a:rPr>
              <a:t>Claes Eliasson, Junior </a:t>
            </a:r>
            <a:r>
              <a:rPr lang="is-IS" sz="2900" dirty="0" smtClean="0">
                <a:latin typeface="Fedra Sans Std Light" panose="020B0303040000020004" pitchFamily="34" charset="0"/>
              </a:rPr>
              <a:t>Living</a:t>
            </a:r>
          </a:p>
          <a:p>
            <a:pPr marL="0" indent="0">
              <a:buNone/>
            </a:pPr>
            <a:endParaRPr lang="is-IS" sz="2900" dirty="0" smtClean="0">
              <a:latin typeface="Fedra Sans Std Light" panose="020B0303040000020004" pitchFamily="34" charset="0"/>
            </a:endParaRPr>
          </a:p>
          <a:p>
            <a:pPr marL="0" indent="0">
              <a:buNone/>
            </a:pPr>
            <a:r>
              <a:rPr lang="is-IS" sz="2900" dirty="0">
                <a:latin typeface="Fedra Sans Std Bold" panose="020B0803040000020004" pitchFamily="34" charset="0"/>
                <a:hlinkClick r:id="rId8" action="ppaction://hlinkpres?slideindex=1&amp;slidetitle="/>
              </a:rPr>
              <a:t>IKEA - Hagkvæmar íbúðir í Urriðaholti  </a:t>
            </a:r>
            <a:endParaRPr lang="is-IS" sz="2900" dirty="0">
              <a:latin typeface="Fedra Sans Std Bold" panose="020B0803040000020004" pitchFamily="34" charset="0"/>
            </a:endParaRPr>
          </a:p>
          <a:p>
            <a:pPr marL="0" indent="0">
              <a:buNone/>
            </a:pPr>
            <a:r>
              <a:rPr lang="is-IS" sz="2900" dirty="0">
                <a:latin typeface="Fedra Sans Std Light" panose="020B0303040000020004" pitchFamily="34" charset="0"/>
              </a:rPr>
              <a:t>Þórarinn Ævarsson </a:t>
            </a:r>
          </a:p>
          <a:p>
            <a:pPr marL="0" indent="0">
              <a:buNone/>
            </a:pPr>
            <a:endParaRPr lang="is-IS" b="1" dirty="0">
              <a:latin typeface="Fedra Sans Std Light" panose="020B03030400000200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785518" y="2937492"/>
            <a:ext cx="5406482" cy="49050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is-IS" sz="1400" dirty="0" smtClean="0">
                <a:latin typeface="Fedra Sans Std Bold" panose="020B0803040000020004" pitchFamily="34" charset="0"/>
                <a:hlinkClick r:id="rId9" action="ppaction://hlinkpres?slideindex=1&amp;slidetitle="/>
              </a:rPr>
              <a:t>Loftorka </a:t>
            </a:r>
            <a:r>
              <a:rPr lang="is-IS" sz="1400" dirty="0">
                <a:latin typeface="Fedra Sans Std Bold" panose="020B0803040000020004" pitchFamily="34" charset="0"/>
                <a:hlinkClick r:id="rId9" action="ppaction://hlinkpres?slideindex=1&amp;slidetitle="/>
              </a:rPr>
              <a:t>- forsteyptar einingarlausnir </a:t>
            </a:r>
            <a:r>
              <a:rPr lang="is-IS" sz="1400" dirty="0" smtClean="0">
                <a:latin typeface="Fedra Sans Std Bold" panose="020B0803040000020004" pitchFamily="34" charset="0"/>
              </a:rPr>
              <a:t>– </a:t>
            </a:r>
            <a:r>
              <a:rPr lang="is-IS" sz="1400" dirty="0" smtClean="0">
                <a:latin typeface="Fedra Sans Std Light" panose="020B0303040000020004" pitchFamily="34" charset="0"/>
              </a:rPr>
              <a:t>Guðjón Jónasson</a:t>
            </a:r>
            <a:endParaRPr lang="is-IS" sz="1400" dirty="0">
              <a:latin typeface="Fedra Sans Std Light" panose="020B03030400000200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is-IS" sz="600" dirty="0" smtClean="0">
              <a:latin typeface="Fedra Sans Std Bold" panose="020B08030400000200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is-IS" sz="1400" dirty="0" smtClean="0">
                <a:latin typeface="Fedra Sans Std Bold" panose="020B0803040000020004" pitchFamily="34" charset="0"/>
                <a:hlinkClick r:id="rId10" action="ppaction://hlinkpres?slideindex=1&amp;slidetitle="/>
              </a:rPr>
              <a:t>ecoAtlas </a:t>
            </a:r>
            <a:r>
              <a:rPr lang="is-IS" sz="1400" dirty="0">
                <a:latin typeface="Fedra Sans Std Bold" panose="020B0803040000020004" pitchFamily="34" charset="0"/>
                <a:hlinkClick r:id="rId10" action="ppaction://hlinkpres?slideindex=1&amp;slidetitle="/>
              </a:rPr>
              <a:t>– </a:t>
            </a:r>
            <a:r>
              <a:rPr lang="is-IS" sz="1400" dirty="0" smtClean="0">
                <a:latin typeface="Fedra Sans Std Bold" panose="020B0803040000020004" pitchFamily="34" charset="0"/>
                <a:hlinkClick r:id="rId10" action="ppaction://hlinkpres?slideindex=1&amp;slidetitle="/>
              </a:rPr>
              <a:t>snjallíbúðir </a:t>
            </a:r>
            <a:r>
              <a:rPr lang="is-IS" sz="1400" dirty="0">
                <a:latin typeface="Fedra Sans Std Light" panose="020B0303040000020004" pitchFamily="34" charset="0"/>
              </a:rPr>
              <a:t>- Óskar </a:t>
            </a:r>
            <a:r>
              <a:rPr lang="is-IS" sz="1400" dirty="0" smtClean="0">
                <a:latin typeface="Fedra Sans Std Light" panose="020B0303040000020004" pitchFamily="34" charset="0"/>
              </a:rPr>
              <a:t>F. Jónsson</a:t>
            </a:r>
            <a:endParaRPr lang="is-IS" sz="1400" dirty="0">
              <a:latin typeface="Fedra Sans Std Light" panose="020B03030400000200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is-IS" sz="600" dirty="0" smtClean="0">
              <a:latin typeface="Fedra Sans Std Bold" panose="020B08030400000200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is-IS" sz="1400" dirty="0" smtClean="0">
                <a:latin typeface="Fedra Sans Std Bold" panose="020B0803040000020004" pitchFamily="34" charset="0"/>
                <a:hlinkClick r:id="rId11" action="ppaction://hlinkfile"/>
              </a:rPr>
              <a:t>Fibra-hús </a:t>
            </a:r>
            <a:r>
              <a:rPr lang="is-IS" sz="1400" dirty="0">
                <a:latin typeface="Fedra Sans Std Bold" panose="020B0803040000020004" pitchFamily="34" charset="0"/>
                <a:hlinkClick r:id="rId11" action="ppaction://hlinkfile"/>
              </a:rPr>
              <a:t>- trefjaeiningar </a:t>
            </a:r>
            <a:r>
              <a:rPr lang="is-IS" sz="1400" dirty="0">
                <a:latin typeface="Fedra Sans Std Light" panose="020B0303040000020004" pitchFamily="34" charset="0"/>
              </a:rPr>
              <a:t>– Haraldur Ingvarsson</a:t>
            </a:r>
          </a:p>
          <a:p>
            <a:pPr marL="0" indent="0">
              <a:lnSpc>
                <a:spcPct val="70000"/>
              </a:lnSpc>
              <a:buNone/>
            </a:pPr>
            <a:endParaRPr lang="is-IS" sz="600" dirty="0" smtClean="0">
              <a:latin typeface="Fedra Sans Std Bold" panose="020B0803040000020004" pitchFamily="34" charset="0"/>
            </a:endParaRPr>
          </a:p>
          <a:p>
            <a:pPr marL="0" indent="0">
              <a:buNone/>
            </a:pPr>
            <a:r>
              <a:rPr lang="is-IS" sz="1400" dirty="0" smtClean="0">
                <a:latin typeface="Fedra Sans Std Bold" panose="020B0803040000020004" pitchFamily="34" charset="0"/>
                <a:hlinkClick r:id="rId12" action="ppaction://hlinkpres?slideindex=1&amp;slidetitle="/>
              </a:rPr>
              <a:t>Modulus </a:t>
            </a:r>
            <a:r>
              <a:rPr lang="is-IS" sz="1400" dirty="0">
                <a:latin typeface="Fedra Sans Std Bold" panose="020B0803040000020004" pitchFamily="34" charset="0"/>
                <a:hlinkClick r:id="rId12" action="ppaction://hlinkpres?slideindex=1&amp;slidetitle="/>
              </a:rPr>
              <a:t>- forsmíðaðar einingar </a:t>
            </a:r>
            <a:r>
              <a:rPr lang="is-IS" sz="1400" dirty="0">
                <a:latin typeface="Fedra Sans Std Bold" panose="020B0803040000020004" pitchFamily="34" charset="0"/>
              </a:rPr>
              <a:t>- </a:t>
            </a:r>
            <a:r>
              <a:rPr lang="is-IS" sz="1400" dirty="0">
                <a:latin typeface="Fedra Sans Std Light" panose="020B0303040000020004" pitchFamily="34" charset="0"/>
              </a:rPr>
              <a:t>Berta Gunnarsdóttir og Jakob Helgi Bjarnason</a:t>
            </a:r>
          </a:p>
          <a:p>
            <a:pPr marL="0" indent="0">
              <a:buNone/>
            </a:pPr>
            <a:endParaRPr lang="is-IS" sz="600" dirty="0" smtClean="0">
              <a:latin typeface="Fedra Sans Std Bold" panose="020B0803040000020004" pitchFamily="34" charset="0"/>
            </a:endParaRPr>
          </a:p>
          <a:p>
            <a:pPr marL="0" indent="0">
              <a:buNone/>
            </a:pPr>
            <a:r>
              <a:rPr lang="is-IS" sz="1400" dirty="0" smtClean="0">
                <a:latin typeface="Fedra Sans Std Bold" panose="020B0803040000020004" pitchFamily="34" charset="0"/>
                <a:hlinkClick r:id="rId13" action="ppaction://hlinkfile"/>
              </a:rPr>
              <a:t>Hagkvæm </a:t>
            </a:r>
            <a:r>
              <a:rPr lang="is-IS" sz="1400" dirty="0">
                <a:latin typeface="Fedra Sans Std Bold" panose="020B0803040000020004" pitchFamily="34" charset="0"/>
                <a:hlinkClick r:id="rId13" action="ppaction://hlinkfile"/>
              </a:rPr>
              <a:t>íbúðarhús úr steinullareiningum og límtré </a:t>
            </a:r>
            <a:r>
              <a:rPr lang="is-IS" sz="1400" dirty="0">
                <a:latin typeface="Fedra Sans Std Bold" panose="020B0803040000020004" pitchFamily="34" charset="0"/>
              </a:rPr>
              <a:t>- </a:t>
            </a:r>
            <a:r>
              <a:rPr lang="is-IS" sz="1400" dirty="0" smtClean="0">
                <a:latin typeface="Fedra Sans Std Light" panose="020B0303040000020004" pitchFamily="34" charset="0"/>
              </a:rPr>
              <a:t>Hjördís Sigurgísladóttir</a:t>
            </a:r>
            <a:endParaRPr lang="is-IS" sz="1400" dirty="0">
              <a:latin typeface="Fedra Sans Std Light" panose="020B03030400000200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is-IS" sz="600" dirty="0" smtClean="0">
              <a:latin typeface="Fedra Sans Std Bold" panose="020B08030400000200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is-IS" sz="1400" dirty="0" smtClean="0">
                <a:latin typeface="Fedra Sans Std Bold" panose="020B0803040000020004" pitchFamily="34" charset="0"/>
                <a:hlinkClick r:id="rId14" action="ppaction://hlinkpres?slideindex=1&amp;slidetitle="/>
              </a:rPr>
              <a:t>Snjallar </a:t>
            </a:r>
            <a:r>
              <a:rPr lang="is-IS" sz="1400" dirty="0">
                <a:latin typeface="Fedra Sans Std Bold" panose="020B0803040000020004" pitchFamily="34" charset="0"/>
                <a:hlinkClick r:id="rId14" action="ppaction://hlinkpres?slideindex=1&amp;slidetitle="/>
              </a:rPr>
              <a:t>lausnir - ÞG verktakar </a:t>
            </a:r>
            <a:r>
              <a:rPr lang="is-IS" sz="1400" dirty="0">
                <a:latin typeface="Fedra Sans Std Bold" panose="020B0803040000020004" pitchFamily="34" charset="0"/>
              </a:rPr>
              <a:t>- </a:t>
            </a:r>
            <a:r>
              <a:rPr lang="is-IS" sz="1400" dirty="0">
                <a:latin typeface="Fedra Sans Std Light" panose="020B0303040000020004" pitchFamily="34" charset="0"/>
              </a:rPr>
              <a:t>Þorvaldur Gissurarson</a:t>
            </a:r>
          </a:p>
          <a:p>
            <a:pPr marL="0" indent="0">
              <a:lnSpc>
                <a:spcPct val="70000"/>
              </a:lnSpc>
              <a:buNone/>
            </a:pPr>
            <a:endParaRPr lang="is-IS" sz="600" b="1" dirty="0" smtClean="0">
              <a:latin typeface="Fedra Sans Std Bold" panose="020B08030400000200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is-IS" sz="1400" b="1" dirty="0" smtClean="0">
                <a:latin typeface="Fedra Sans Std Bold" panose="020B0803040000020004" pitchFamily="34" charset="0"/>
              </a:rPr>
              <a:t>Lokaorð </a:t>
            </a:r>
            <a:endParaRPr lang="is-IS" sz="1400" b="1" dirty="0">
              <a:latin typeface="Fedra Sans Std Bold" panose="020B08030400000200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is-IS" sz="1400" dirty="0">
                <a:latin typeface="Fedra Sans Std Light" panose="020B0303040000020004" pitchFamily="34" charset="0"/>
              </a:rPr>
              <a:t>Hannes Frímann Sigurðsson verkefnisstjóri </a:t>
            </a:r>
            <a:r>
              <a:rPr lang="is-IS" sz="1400" dirty="0" smtClean="0">
                <a:latin typeface="Fedra Sans Std Light" panose="020B0303040000020004" pitchFamily="34" charset="0"/>
              </a:rPr>
              <a:t>Byggingarvettvangs</a:t>
            </a:r>
            <a:endParaRPr lang="is-IS" sz="1400" dirty="0">
              <a:latin typeface="Fedra Sans Std Light" panose="020B0303040000020004" pitchFamily="34" charset="0"/>
              <a:ea typeface="Fedra Serif B Std Book" panose="020305050500000200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7125" y="2494041"/>
            <a:ext cx="5849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b="1" dirty="0">
                <a:latin typeface="Fedra Sans Std Bold" panose="020B0803040000020004" pitchFamily="34" charset="0"/>
              </a:rPr>
              <a:t>Fundarstjóri</a:t>
            </a:r>
            <a:r>
              <a:rPr lang="is-IS" sz="1400" dirty="0">
                <a:latin typeface="Fedra Sans Std Light" panose="020B0303040000020004" pitchFamily="34" charset="0"/>
              </a:rPr>
              <a:t> </a:t>
            </a:r>
            <a:r>
              <a:rPr lang="is-IS" sz="1400" dirty="0" smtClean="0">
                <a:latin typeface="Fedra Sans Std Light" panose="020B0303040000020004" pitchFamily="34" charset="0"/>
              </a:rPr>
              <a:t>- </a:t>
            </a:r>
            <a:r>
              <a:rPr lang="is-IS" sz="1400" dirty="0">
                <a:latin typeface="Fedra Sans Std Light" panose="020B0303040000020004" pitchFamily="34" charset="0"/>
              </a:rPr>
              <a:t>Una Jónsdóttir, hagfræðingur hjá </a:t>
            </a:r>
            <a:r>
              <a:rPr lang="is-IS" sz="1400" dirty="0" smtClean="0">
                <a:latin typeface="Fedra Sans Std Light" panose="020B0303040000020004" pitchFamily="34" charset="0"/>
              </a:rPr>
              <a:t>Íbúðalánasjóði</a:t>
            </a:r>
            <a:endParaRPr lang="is-IS" sz="1400" dirty="0">
              <a:latin typeface="Fedra Sans Std Light" panose="020B0303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4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448"/>
            <a:ext cx="12192000" cy="8008750"/>
          </a:xfrm>
        </p:spPr>
      </p:pic>
    </p:spTree>
    <p:extLst>
      <p:ext uri="{BB962C8B-B14F-4D97-AF65-F5344CB8AC3E}">
        <p14:creationId xmlns:p14="http://schemas.microsoft.com/office/powerpoint/2010/main" val="850256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Vinsælt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búa</a:t>
            </a:r>
            <a:r>
              <a:rPr lang="en-GB" dirty="0"/>
              <a:t> </a:t>
            </a:r>
            <a:r>
              <a:rPr lang="en-GB" dirty="0" err="1"/>
              <a:t>hjá</a:t>
            </a:r>
            <a:r>
              <a:rPr lang="en-GB" dirty="0"/>
              <a:t> </a:t>
            </a:r>
            <a:r>
              <a:rPr lang="en-GB" dirty="0" err="1"/>
              <a:t>pabba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mömmu</a:t>
            </a:r>
            <a:r>
              <a:rPr lang="en-GB" dirty="0"/>
              <a:t>?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err="1"/>
              <a:t>Árið</a:t>
            </a:r>
            <a:r>
              <a:rPr lang="en-GB" dirty="0"/>
              <a:t> 2005 </a:t>
            </a:r>
            <a:r>
              <a:rPr lang="en-GB" dirty="0" err="1"/>
              <a:t>bjuggu</a:t>
            </a:r>
            <a:r>
              <a:rPr lang="en-GB" dirty="0"/>
              <a:t> 10% </a:t>
            </a:r>
            <a:r>
              <a:rPr lang="en-GB" dirty="0" err="1"/>
              <a:t>einstaklinga</a:t>
            </a:r>
            <a:r>
              <a:rPr lang="en-GB" dirty="0"/>
              <a:t> á </a:t>
            </a:r>
            <a:r>
              <a:rPr lang="en-GB" dirty="0" err="1"/>
              <a:t>aldrinum</a:t>
            </a:r>
            <a:r>
              <a:rPr lang="en-GB" dirty="0"/>
              <a:t> 25-34 </a:t>
            </a:r>
            <a:r>
              <a:rPr lang="en-GB" dirty="0" err="1"/>
              <a:t>ára</a:t>
            </a:r>
            <a:r>
              <a:rPr lang="en-GB" dirty="0"/>
              <a:t> </a:t>
            </a:r>
            <a:r>
              <a:rPr lang="en-GB" dirty="0" err="1"/>
              <a:t>hjá</a:t>
            </a:r>
            <a:r>
              <a:rPr lang="en-GB" dirty="0"/>
              <a:t> </a:t>
            </a:r>
            <a:r>
              <a:rPr lang="en-GB" dirty="0" err="1"/>
              <a:t>foreldrum</a:t>
            </a:r>
            <a:r>
              <a:rPr lang="en-GB" dirty="0"/>
              <a:t> </a:t>
            </a:r>
            <a:r>
              <a:rPr lang="en-GB" dirty="0" err="1"/>
              <a:t>sínum</a:t>
            </a:r>
            <a:r>
              <a:rPr lang="en-GB" dirty="0"/>
              <a:t> – 4.200 </a:t>
            </a:r>
            <a:r>
              <a:rPr lang="en-GB" dirty="0" err="1"/>
              <a:t>einstaklingar</a:t>
            </a:r>
            <a:endParaRPr lang="en-GB" dirty="0"/>
          </a:p>
          <a:p>
            <a:pPr marL="0" indent="0"/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err="1"/>
              <a:t>Árið</a:t>
            </a:r>
            <a:r>
              <a:rPr lang="en-GB" dirty="0"/>
              <a:t> 2014 </a:t>
            </a:r>
            <a:r>
              <a:rPr lang="en-GB" dirty="0" err="1"/>
              <a:t>var</a:t>
            </a:r>
            <a:r>
              <a:rPr lang="en-GB" dirty="0"/>
              <a:t> </a:t>
            </a:r>
            <a:r>
              <a:rPr lang="en-GB" dirty="0" err="1"/>
              <a:t>hlutfallið</a:t>
            </a:r>
            <a:r>
              <a:rPr lang="en-GB" dirty="0"/>
              <a:t> </a:t>
            </a:r>
            <a:r>
              <a:rPr lang="en-GB" dirty="0" err="1"/>
              <a:t>komið</a:t>
            </a:r>
            <a:r>
              <a:rPr lang="en-GB" dirty="0"/>
              <a:t> í 14% – 6.700  </a:t>
            </a:r>
            <a:r>
              <a:rPr lang="en-GB" dirty="0" err="1"/>
              <a:t>einstaklingar</a:t>
            </a:r>
            <a:r>
              <a:rPr lang="en-GB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Á 9 </a:t>
            </a:r>
            <a:r>
              <a:rPr lang="en-GB" dirty="0" err="1"/>
              <a:t>árum</a:t>
            </a:r>
            <a:r>
              <a:rPr lang="en-GB" dirty="0"/>
              <a:t> </a:t>
            </a:r>
            <a:r>
              <a:rPr lang="en-GB" dirty="0" err="1"/>
              <a:t>hefur</a:t>
            </a:r>
            <a:r>
              <a:rPr lang="en-GB" dirty="0"/>
              <a:t> </a:t>
            </a:r>
            <a:r>
              <a:rPr lang="en-GB" dirty="0" err="1"/>
              <a:t>ungu</a:t>
            </a:r>
            <a:r>
              <a:rPr lang="en-GB" dirty="0"/>
              <a:t> </a:t>
            </a:r>
            <a:r>
              <a:rPr lang="en-GB" dirty="0" err="1"/>
              <a:t>fólki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býr</a:t>
            </a:r>
            <a:r>
              <a:rPr lang="en-GB" dirty="0"/>
              <a:t> í </a:t>
            </a:r>
            <a:r>
              <a:rPr lang="en-GB" dirty="0" err="1"/>
              <a:t>foreldrahúsum</a:t>
            </a:r>
            <a:r>
              <a:rPr lang="en-GB" dirty="0"/>
              <a:t> </a:t>
            </a:r>
            <a:r>
              <a:rPr lang="en-GB" dirty="0" err="1"/>
              <a:t>fjölgað</a:t>
            </a:r>
            <a:r>
              <a:rPr lang="en-GB" dirty="0"/>
              <a:t> um 60%</a:t>
            </a:r>
          </a:p>
          <a:p>
            <a:pPr marL="0" indent="0"/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err="1"/>
              <a:t>Árið</a:t>
            </a:r>
            <a:r>
              <a:rPr lang="en-GB" dirty="0"/>
              <a:t> 2017 – </a:t>
            </a:r>
            <a:r>
              <a:rPr lang="en-GB" dirty="0" err="1"/>
              <a:t>enn</a:t>
            </a:r>
            <a:r>
              <a:rPr lang="en-GB" dirty="0"/>
              <a:t> </a:t>
            </a:r>
            <a:r>
              <a:rPr lang="en-GB" dirty="0" err="1"/>
              <a:t>hærra</a:t>
            </a:r>
            <a:r>
              <a:rPr lang="en-GB" dirty="0"/>
              <a:t> </a:t>
            </a:r>
            <a:r>
              <a:rPr lang="en-GB" dirty="0" err="1"/>
              <a:t>hlutfall</a:t>
            </a:r>
            <a:r>
              <a:rPr lang="en-GB" dirty="0"/>
              <a:t>?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err="1"/>
              <a:t>Skortur</a:t>
            </a:r>
            <a:r>
              <a:rPr lang="en-GB" dirty="0"/>
              <a:t> á </a:t>
            </a:r>
            <a:r>
              <a:rPr lang="en-GB" dirty="0" err="1"/>
              <a:t>húsnæði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hátt</a:t>
            </a:r>
            <a:r>
              <a:rPr lang="en-GB" dirty="0"/>
              <a:t> </a:t>
            </a:r>
            <a:r>
              <a:rPr lang="en-GB" dirty="0" err="1"/>
              <a:t>verð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stærsta</a:t>
            </a:r>
            <a:r>
              <a:rPr lang="en-GB" dirty="0"/>
              <a:t> </a:t>
            </a:r>
            <a:r>
              <a:rPr lang="en-GB" dirty="0" err="1"/>
              <a:t>skýringin</a:t>
            </a:r>
            <a:r>
              <a:rPr lang="en-GB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err="1"/>
              <a:t>Mikilvægt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húsnæðisþörf</a:t>
            </a:r>
            <a:r>
              <a:rPr lang="en-GB" dirty="0"/>
              <a:t> </a:t>
            </a:r>
            <a:r>
              <a:rPr lang="en-GB" dirty="0" err="1"/>
              <a:t>ungs</a:t>
            </a:r>
            <a:r>
              <a:rPr lang="en-GB" dirty="0"/>
              <a:t> </a:t>
            </a:r>
            <a:r>
              <a:rPr lang="en-GB" dirty="0" err="1"/>
              <a:t>fólks</a:t>
            </a:r>
            <a:r>
              <a:rPr lang="en-GB" dirty="0"/>
              <a:t> </a:t>
            </a:r>
            <a:r>
              <a:rPr lang="en-GB" dirty="0" err="1"/>
              <a:t>sé</a:t>
            </a:r>
            <a:r>
              <a:rPr lang="en-GB" dirty="0"/>
              <a:t> </a:t>
            </a:r>
            <a:r>
              <a:rPr lang="en-GB" dirty="0" err="1"/>
              <a:t>mætt</a:t>
            </a:r>
            <a:r>
              <a:rPr lang="en-GB" dirty="0"/>
              <a:t> 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hagkvæmum</a:t>
            </a:r>
            <a:r>
              <a:rPr lang="en-GB" dirty="0"/>
              <a:t> </a:t>
            </a:r>
            <a:r>
              <a:rPr lang="en-GB" dirty="0" err="1"/>
              <a:t>hætti</a:t>
            </a:r>
            <a:endParaRPr lang="en-GB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28265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Fjöldi íbúða í byggingu á höfuðborgarsvæðinu 2010 - 2017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531938" y="1484313"/>
          <a:ext cx="10287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2589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Íbúðir í byggingu á höfuðborgarsvæðinu í febrúar 2017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211875"/>
              </p:ext>
            </p:extLst>
          </p:nvPr>
        </p:nvGraphicFramePr>
        <p:xfrm>
          <a:off x="1531938" y="1484313"/>
          <a:ext cx="10287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83632" y="1916832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-38</a:t>
            </a:r>
            <a:endParaRPr lang="is-IS" sz="1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5800" y="3507213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+118</a:t>
            </a:r>
            <a:endParaRPr lang="is-IS" sz="1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4249" y="3507213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+126</a:t>
            </a:r>
            <a:endParaRPr lang="is-IS" sz="1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36160" y="4581128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-31</a:t>
            </a:r>
            <a:endParaRPr lang="is-IS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48328" y="3940621"/>
            <a:ext cx="50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+82</a:t>
            </a:r>
            <a:endParaRPr lang="is-IS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48275" y="5157192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-13</a:t>
            </a:r>
            <a:endParaRPr lang="is-I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84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Höfuðborgarsvæðið í heild - Núverandi spá (febrúar 2017)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531938" y="1484313"/>
          <a:ext cx="10287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977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Þétting</a:t>
            </a:r>
            <a:r>
              <a:rPr lang="en-GB" dirty="0"/>
              <a:t> </a:t>
            </a:r>
            <a:r>
              <a:rPr lang="en-GB" dirty="0" err="1"/>
              <a:t>eða</a:t>
            </a:r>
            <a:r>
              <a:rPr lang="en-GB" dirty="0"/>
              <a:t> </a:t>
            </a:r>
            <a:r>
              <a:rPr lang="en-GB" dirty="0" err="1"/>
              <a:t>jaðarsvæði</a:t>
            </a:r>
            <a:r>
              <a:rPr lang="en-GB" dirty="0"/>
              <a:t>?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473" y="1484784"/>
            <a:ext cx="10475142" cy="52565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err="1"/>
              <a:t>Mikil</a:t>
            </a:r>
            <a:r>
              <a:rPr lang="en-GB" dirty="0"/>
              <a:t> </a:t>
            </a:r>
            <a:r>
              <a:rPr lang="en-GB" dirty="0" err="1"/>
              <a:t>áhersla</a:t>
            </a:r>
            <a:r>
              <a:rPr lang="en-GB" dirty="0"/>
              <a:t> á </a:t>
            </a:r>
            <a:r>
              <a:rPr lang="en-GB" dirty="0" err="1"/>
              <a:t>þéttingu</a:t>
            </a:r>
            <a:r>
              <a:rPr lang="en-GB" dirty="0"/>
              <a:t> </a:t>
            </a:r>
            <a:r>
              <a:rPr lang="en-GB" dirty="0" err="1"/>
              <a:t>byggðar</a:t>
            </a:r>
            <a:r>
              <a:rPr lang="en-GB" dirty="0"/>
              <a:t> </a:t>
            </a:r>
            <a:r>
              <a:rPr lang="en-GB" dirty="0" err="1"/>
              <a:t>passar</a:t>
            </a:r>
            <a:r>
              <a:rPr lang="en-GB" dirty="0"/>
              <a:t> </a:t>
            </a:r>
            <a:r>
              <a:rPr lang="en-GB" dirty="0" err="1"/>
              <a:t>illa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þá</a:t>
            </a:r>
            <a:r>
              <a:rPr lang="en-GB" dirty="0"/>
              <a:t> </a:t>
            </a:r>
            <a:r>
              <a:rPr lang="en-GB" dirty="0" err="1"/>
              <a:t>miklu</a:t>
            </a:r>
            <a:r>
              <a:rPr lang="en-GB" dirty="0"/>
              <a:t> </a:t>
            </a:r>
            <a:r>
              <a:rPr lang="en-GB" dirty="0" err="1"/>
              <a:t>undirliggjandi</a:t>
            </a:r>
            <a:r>
              <a:rPr lang="en-GB" dirty="0"/>
              <a:t> </a:t>
            </a:r>
            <a:r>
              <a:rPr lang="en-GB" dirty="0" err="1"/>
              <a:t>þörf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á </a:t>
            </a:r>
            <a:r>
              <a:rPr lang="en-GB" dirty="0" err="1"/>
              <a:t>markaðnum</a:t>
            </a: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Á </a:t>
            </a:r>
            <a:r>
              <a:rPr lang="en-GB" dirty="0" err="1"/>
              <a:t>þéttingarsvæði</a:t>
            </a:r>
            <a:r>
              <a:rPr lang="en-GB" dirty="0"/>
              <a:t> 50% </a:t>
            </a:r>
            <a:r>
              <a:rPr lang="en-GB" dirty="0" err="1"/>
              <a:t>lengri</a:t>
            </a:r>
            <a:r>
              <a:rPr lang="en-GB" dirty="0"/>
              <a:t> </a:t>
            </a:r>
            <a:r>
              <a:rPr lang="en-GB" dirty="0" err="1"/>
              <a:t>tími</a:t>
            </a:r>
            <a:r>
              <a:rPr lang="en-GB" dirty="0"/>
              <a:t> í </a:t>
            </a:r>
            <a:r>
              <a:rPr lang="en-GB" dirty="0" err="1"/>
              <a:t>byggingu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50% </a:t>
            </a:r>
            <a:r>
              <a:rPr lang="en-GB" dirty="0" err="1"/>
              <a:t>meiri</a:t>
            </a:r>
            <a:r>
              <a:rPr lang="en-GB" dirty="0"/>
              <a:t> </a:t>
            </a:r>
            <a:r>
              <a:rPr lang="en-GB" dirty="0" err="1"/>
              <a:t>kostnaður</a:t>
            </a: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err="1"/>
              <a:t>Þétting</a:t>
            </a:r>
            <a:r>
              <a:rPr lang="en-GB" dirty="0"/>
              <a:t> </a:t>
            </a:r>
            <a:r>
              <a:rPr lang="en-GB" dirty="0" err="1"/>
              <a:t>byggðar</a:t>
            </a:r>
            <a:r>
              <a:rPr lang="en-GB" dirty="0"/>
              <a:t> </a:t>
            </a:r>
            <a:r>
              <a:rPr lang="en-GB" dirty="0" err="1"/>
              <a:t>vinnur</a:t>
            </a:r>
            <a:r>
              <a:rPr lang="en-GB" dirty="0"/>
              <a:t> </a:t>
            </a:r>
            <a:r>
              <a:rPr lang="en-GB" dirty="0" err="1"/>
              <a:t>gegn</a:t>
            </a:r>
            <a:r>
              <a:rPr lang="en-GB" dirty="0"/>
              <a:t> </a:t>
            </a:r>
            <a:r>
              <a:rPr lang="en-GB" dirty="0" err="1"/>
              <a:t>markmiðum</a:t>
            </a:r>
            <a:r>
              <a:rPr lang="en-GB" dirty="0"/>
              <a:t> um </a:t>
            </a:r>
            <a:r>
              <a:rPr lang="en-GB" dirty="0" err="1"/>
              <a:t>lægra</a:t>
            </a:r>
            <a:r>
              <a:rPr lang="en-GB" dirty="0"/>
              <a:t> </a:t>
            </a:r>
            <a:r>
              <a:rPr lang="en-GB" dirty="0" err="1"/>
              <a:t>byggingaverð</a:t>
            </a:r>
            <a:r>
              <a:rPr lang="en-GB" dirty="0"/>
              <a:t>, </a:t>
            </a:r>
            <a:r>
              <a:rPr lang="en-GB" dirty="0" err="1"/>
              <a:t>meira</a:t>
            </a:r>
            <a:r>
              <a:rPr lang="en-GB" dirty="0"/>
              <a:t> </a:t>
            </a:r>
            <a:r>
              <a:rPr lang="en-GB" dirty="0" err="1"/>
              <a:t>framboð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þar</a:t>
            </a:r>
            <a:r>
              <a:rPr lang="en-GB" dirty="0"/>
              <a:t> 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lægra</a:t>
            </a:r>
            <a:r>
              <a:rPr lang="en-GB" dirty="0"/>
              <a:t> </a:t>
            </a:r>
            <a:r>
              <a:rPr lang="en-GB" dirty="0" err="1"/>
              <a:t>verð</a:t>
            </a: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err="1"/>
              <a:t>Dæmi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byggingarreit</a:t>
            </a:r>
            <a:r>
              <a:rPr lang="en-GB" dirty="0"/>
              <a:t> í Reykjavík: </a:t>
            </a:r>
            <a:r>
              <a:rPr lang="en-GB" dirty="0" err="1"/>
              <a:t>Byggingarleyfi</a:t>
            </a:r>
            <a:r>
              <a:rPr lang="en-GB" dirty="0"/>
              <a:t> </a:t>
            </a:r>
            <a:r>
              <a:rPr lang="en-GB" dirty="0" err="1"/>
              <a:t>fyrir</a:t>
            </a:r>
            <a:r>
              <a:rPr lang="en-GB" dirty="0"/>
              <a:t> 70 </a:t>
            </a:r>
            <a:r>
              <a:rPr lang="en-GB" dirty="0" err="1"/>
              <a:t>íbúðir</a:t>
            </a:r>
            <a:r>
              <a:rPr lang="en-GB" dirty="0"/>
              <a:t> – 35 </a:t>
            </a:r>
            <a:r>
              <a:rPr lang="en-GB" dirty="0" err="1"/>
              <a:t>íbúðir</a:t>
            </a:r>
            <a:r>
              <a:rPr lang="en-GB" dirty="0"/>
              <a:t> </a:t>
            </a:r>
            <a:r>
              <a:rPr lang="en-GB" dirty="0" err="1"/>
              <a:t>rifnar</a:t>
            </a:r>
            <a:r>
              <a:rPr lang="en-GB" dirty="0"/>
              <a:t> – </a:t>
            </a:r>
            <a:r>
              <a:rPr lang="en-GB" dirty="0" err="1"/>
              <a:t>aukning</a:t>
            </a:r>
            <a:r>
              <a:rPr lang="en-GB" dirty="0"/>
              <a:t> 35 </a:t>
            </a:r>
            <a:r>
              <a:rPr lang="en-GB" dirty="0" err="1"/>
              <a:t>íbúðir</a:t>
            </a:r>
            <a:r>
              <a:rPr lang="en-GB" dirty="0"/>
              <a:t> </a:t>
            </a:r>
          </a:p>
          <a:p>
            <a:pPr marL="0" indent="0"/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err="1"/>
              <a:t>Þarf</a:t>
            </a:r>
            <a:r>
              <a:rPr lang="en-GB" dirty="0"/>
              <a:t> </a:t>
            </a:r>
            <a:r>
              <a:rPr lang="en-GB" dirty="0" err="1"/>
              <a:t>betri</a:t>
            </a:r>
            <a:r>
              <a:rPr lang="en-GB" dirty="0"/>
              <a:t> </a:t>
            </a:r>
            <a:r>
              <a:rPr lang="en-GB" dirty="0" err="1"/>
              <a:t>blöndu</a:t>
            </a:r>
            <a:r>
              <a:rPr lang="en-GB" dirty="0"/>
              <a:t> </a:t>
            </a:r>
            <a:r>
              <a:rPr lang="en-GB" dirty="0" err="1"/>
              <a:t>milli</a:t>
            </a:r>
            <a:r>
              <a:rPr lang="en-GB" dirty="0"/>
              <a:t> </a:t>
            </a:r>
            <a:r>
              <a:rPr lang="en-GB" dirty="0" err="1"/>
              <a:t>þéttingarverkefna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verkefna</a:t>
            </a:r>
            <a:r>
              <a:rPr lang="en-GB" dirty="0"/>
              <a:t> á </a:t>
            </a:r>
            <a:r>
              <a:rPr lang="en-GB" dirty="0" err="1"/>
              <a:t>jaðarsvæðum</a:t>
            </a: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err="1"/>
              <a:t>Fjölbreytni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mikilvæg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mæta</a:t>
            </a:r>
            <a:r>
              <a:rPr lang="en-GB" dirty="0"/>
              <a:t> </a:t>
            </a:r>
            <a:r>
              <a:rPr lang="en-GB" dirty="0" err="1"/>
              <a:t>mismunandi</a:t>
            </a:r>
            <a:r>
              <a:rPr lang="en-GB" dirty="0"/>
              <a:t> </a:t>
            </a:r>
            <a:r>
              <a:rPr lang="en-GB" dirty="0" err="1"/>
              <a:t>þörfum</a:t>
            </a: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6977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Þétting</a:t>
            </a:r>
            <a:r>
              <a:rPr lang="en-GB" dirty="0"/>
              <a:t> </a:t>
            </a:r>
            <a:r>
              <a:rPr lang="en-GB" dirty="0" err="1"/>
              <a:t>eða</a:t>
            </a:r>
            <a:r>
              <a:rPr lang="en-GB" dirty="0"/>
              <a:t> </a:t>
            </a:r>
            <a:r>
              <a:rPr lang="en-GB" dirty="0" err="1"/>
              <a:t>jaðarsvæði</a:t>
            </a:r>
            <a:r>
              <a:rPr lang="en-GB" dirty="0"/>
              <a:t>?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4806702"/>
            <a:ext cx="10285899" cy="576064"/>
          </a:xfrm>
        </p:spPr>
        <p:txBody>
          <a:bodyPr/>
          <a:lstStyle/>
          <a:p>
            <a:pPr marL="0" indent="0"/>
            <a:r>
              <a:rPr lang="en-GB" sz="1400" dirty="0" err="1"/>
              <a:t>Heimild</a:t>
            </a:r>
            <a:r>
              <a:rPr lang="en-GB" sz="1400" dirty="0"/>
              <a:t>: Sigurður </a:t>
            </a:r>
            <a:r>
              <a:rPr lang="en-GB" sz="1400" dirty="0" err="1"/>
              <a:t>Ingólfsson</a:t>
            </a:r>
            <a:r>
              <a:rPr lang="en-GB" sz="1400" dirty="0"/>
              <a:t>, </a:t>
            </a:r>
            <a:r>
              <a:rPr lang="en-GB" sz="1400" dirty="0" err="1"/>
              <a:t>Hannarr</a:t>
            </a:r>
            <a:endParaRPr lang="en-GB" sz="1400" dirty="0"/>
          </a:p>
          <a:p>
            <a:endParaRPr lang="en-GB" dirty="0"/>
          </a:p>
          <a:p>
            <a:endParaRPr lang="en-GB" dirty="0"/>
          </a:p>
          <a:p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1556792"/>
            <a:ext cx="9732625" cy="324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97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Einfalt</a:t>
            </a:r>
            <a:r>
              <a:rPr lang="en-GB" dirty="0"/>
              <a:t> </a:t>
            </a:r>
            <a:r>
              <a:rPr lang="en-GB" dirty="0" err="1"/>
              <a:t>reikningsdæmi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Á </a:t>
            </a:r>
            <a:r>
              <a:rPr lang="en-GB" dirty="0" err="1"/>
              <a:t>hverju</a:t>
            </a:r>
            <a:r>
              <a:rPr lang="en-GB" dirty="0"/>
              <a:t> </a:t>
            </a:r>
            <a:r>
              <a:rPr lang="en-GB" dirty="0" err="1"/>
              <a:t>ári</a:t>
            </a:r>
            <a:r>
              <a:rPr lang="en-GB" dirty="0"/>
              <a:t> </a:t>
            </a:r>
            <a:r>
              <a:rPr lang="en-GB" dirty="0" err="1"/>
              <a:t>fæðast</a:t>
            </a:r>
            <a:r>
              <a:rPr lang="en-GB" dirty="0"/>
              <a:t> 4.500 </a:t>
            </a:r>
            <a:r>
              <a:rPr lang="en-GB" dirty="0" err="1"/>
              <a:t>manns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2.000 </a:t>
            </a:r>
            <a:r>
              <a:rPr lang="en-GB" dirty="0" err="1"/>
              <a:t>manns</a:t>
            </a:r>
            <a:r>
              <a:rPr lang="en-GB" dirty="0"/>
              <a:t> </a:t>
            </a:r>
            <a:r>
              <a:rPr lang="en-GB" dirty="0" err="1"/>
              <a:t>deyja</a:t>
            </a: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err="1"/>
              <a:t>Eftir</a:t>
            </a:r>
            <a:r>
              <a:rPr lang="en-GB" dirty="0"/>
              <a:t> 20-25 </a:t>
            </a:r>
            <a:r>
              <a:rPr lang="en-GB" dirty="0" err="1"/>
              <a:t>ár</a:t>
            </a:r>
            <a:r>
              <a:rPr lang="en-GB" dirty="0"/>
              <a:t> </a:t>
            </a:r>
            <a:r>
              <a:rPr lang="en-GB" dirty="0" err="1"/>
              <a:t>hjá</a:t>
            </a:r>
            <a:r>
              <a:rPr lang="en-GB" dirty="0"/>
              <a:t> </a:t>
            </a:r>
            <a:r>
              <a:rPr lang="en-GB" dirty="0" err="1"/>
              <a:t>hverri</a:t>
            </a:r>
            <a:r>
              <a:rPr lang="en-GB" dirty="0"/>
              <a:t> </a:t>
            </a:r>
            <a:r>
              <a:rPr lang="en-GB" dirty="0" err="1"/>
              <a:t>kynslóð</a:t>
            </a:r>
            <a:r>
              <a:rPr lang="en-GB" dirty="0"/>
              <a:t> </a:t>
            </a:r>
            <a:r>
              <a:rPr lang="en-GB" dirty="0" err="1"/>
              <a:t>kemur</a:t>
            </a:r>
            <a:r>
              <a:rPr lang="en-GB" dirty="0"/>
              <a:t> </a:t>
            </a:r>
            <a:r>
              <a:rPr lang="en-GB" dirty="0" err="1"/>
              <a:t>fram</a:t>
            </a:r>
            <a:r>
              <a:rPr lang="en-GB" dirty="0"/>
              <a:t> </a:t>
            </a:r>
            <a:r>
              <a:rPr lang="en-GB" dirty="0" err="1"/>
              <a:t>þörf</a:t>
            </a:r>
            <a:r>
              <a:rPr lang="en-GB" dirty="0"/>
              <a:t> </a:t>
            </a:r>
            <a:r>
              <a:rPr lang="en-GB" dirty="0" err="1"/>
              <a:t>fyrir</a:t>
            </a:r>
            <a:r>
              <a:rPr lang="en-GB" dirty="0"/>
              <a:t> </a:t>
            </a:r>
            <a:r>
              <a:rPr lang="en-GB" dirty="0" err="1"/>
              <a:t>íbúðarhúsnæði</a:t>
            </a: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err="1"/>
              <a:t>Lágmark</a:t>
            </a:r>
            <a:r>
              <a:rPr lang="en-GB" dirty="0"/>
              <a:t> 1.800 </a:t>
            </a:r>
            <a:r>
              <a:rPr lang="en-GB" dirty="0" err="1"/>
              <a:t>nýjar</a:t>
            </a:r>
            <a:r>
              <a:rPr lang="en-GB" dirty="0"/>
              <a:t> </a:t>
            </a:r>
            <a:r>
              <a:rPr lang="en-GB" dirty="0" err="1"/>
              <a:t>íbúðir</a:t>
            </a:r>
            <a:r>
              <a:rPr lang="en-GB" dirty="0"/>
              <a:t> </a:t>
            </a:r>
            <a:r>
              <a:rPr lang="en-GB" dirty="0" err="1"/>
              <a:t>þarf</a:t>
            </a:r>
            <a:r>
              <a:rPr lang="en-GB" dirty="0"/>
              <a:t> á </a:t>
            </a:r>
            <a:r>
              <a:rPr lang="en-GB" dirty="0" err="1"/>
              <a:t>markaðinn</a:t>
            </a:r>
            <a:r>
              <a:rPr lang="en-GB" dirty="0"/>
              <a:t> </a:t>
            </a:r>
            <a:r>
              <a:rPr lang="en-GB" dirty="0" err="1"/>
              <a:t>árlega</a:t>
            </a: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err="1"/>
              <a:t>Byggingariðnaðurinn</a:t>
            </a:r>
            <a:r>
              <a:rPr lang="en-GB" dirty="0"/>
              <a:t> á </a:t>
            </a:r>
            <a:r>
              <a:rPr lang="en-GB" dirty="0" err="1"/>
              <a:t>Íslandi</a:t>
            </a:r>
            <a:r>
              <a:rPr lang="en-GB" dirty="0"/>
              <a:t> </a:t>
            </a:r>
            <a:r>
              <a:rPr lang="en-GB" dirty="0" err="1"/>
              <a:t>þarf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framleiða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afhenda</a:t>
            </a:r>
            <a:r>
              <a:rPr lang="en-GB" dirty="0"/>
              <a:t> 6-7 </a:t>
            </a:r>
            <a:r>
              <a:rPr lang="en-GB" dirty="0" err="1"/>
              <a:t>nýjar</a:t>
            </a:r>
            <a:r>
              <a:rPr lang="en-GB" dirty="0"/>
              <a:t> </a:t>
            </a:r>
            <a:r>
              <a:rPr lang="en-GB" dirty="0" err="1"/>
              <a:t>íbúðir</a:t>
            </a:r>
            <a:r>
              <a:rPr lang="en-GB" dirty="0"/>
              <a:t> á </a:t>
            </a:r>
            <a:r>
              <a:rPr lang="en-GB" dirty="0" err="1"/>
              <a:t>dag</a:t>
            </a:r>
            <a:r>
              <a:rPr lang="en-GB" dirty="0"/>
              <a:t>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virka</a:t>
            </a:r>
            <a:r>
              <a:rPr lang="en-GB" dirty="0"/>
              <a:t> </a:t>
            </a:r>
            <a:r>
              <a:rPr lang="en-GB" dirty="0" err="1"/>
              <a:t>daga</a:t>
            </a:r>
            <a:r>
              <a:rPr lang="en-GB" dirty="0"/>
              <a:t> </a:t>
            </a:r>
            <a:r>
              <a:rPr lang="en-GB" dirty="0" err="1"/>
              <a:t>ársins</a:t>
            </a: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err="1"/>
              <a:t>Afhenda</a:t>
            </a:r>
            <a:r>
              <a:rPr lang="en-GB" dirty="0"/>
              <a:t> </a:t>
            </a:r>
            <a:r>
              <a:rPr lang="en-GB" dirty="0" err="1"/>
              <a:t>þarf</a:t>
            </a:r>
            <a:r>
              <a:rPr lang="en-GB" dirty="0"/>
              <a:t> </a:t>
            </a:r>
            <a:r>
              <a:rPr lang="en-GB" dirty="0" err="1"/>
              <a:t>heilan</a:t>
            </a:r>
            <a:r>
              <a:rPr lang="en-GB" dirty="0"/>
              <a:t> </a:t>
            </a:r>
            <a:r>
              <a:rPr lang="en-GB" dirty="0" err="1"/>
              <a:t>stigagangur</a:t>
            </a:r>
            <a:r>
              <a:rPr lang="en-GB" dirty="0"/>
              <a:t> í </a:t>
            </a:r>
            <a:r>
              <a:rPr lang="en-GB" dirty="0" err="1"/>
              <a:t>fjölbýlishúsi</a:t>
            </a:r>
            <a:r>
              <a:rPr lang="en-GB" dirty="0"/>
              <a:t> á </a:t>
            </a:r>
            <a:r>
              <a:rPr lang="en-GB" dirty="0" err="1"/>
              <a:t>hverjum</a:t>
            </a:r>
            <a:r>
              <a:rPr lang="en-GB" dirty="0"/>
              <a:t> </a:t>
            </a:r>
            <a:r>
              <a:rPr lang="en-GB" dirty="0" err="1"/>
              <a:t>virkum</a:t>
            </a:r>
            <a:r>
              <a:rPr lang="en-GB" dirty="0"/>
              <a:t> </a:t>
            </a:r>
            <a:r>
              <a:rPr lang="en-GB" dirty="0" err="1"/>
              <a:t>degi</a:t>
            </a: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Á </a:t>
            </a:r>
            <a:r>
              <a:rPr lang="en-GB" dirty="0" err="1"/>
              <a:t>sama</a:t>
            </a:r>
            <a:r>
              <a:rPr lang="en-GB" dirty="0"/>
              <a:t> </a:t>
            </a:r>
            <a:r>
              <a:rPr lang="en-GB" dirty="0" err="1"/>
              <a:t>tíma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á </a:t>
            </a:r>
            <a:r>
              <a:rPr lang="en-GB" dirty="0" err="1"/>
              <a:t>eftir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uppfylla</a:t>
            </a:r>
            <a:r>
              <a:rPr lang="en-GB" dirty="0"/>
              <a:t> </a:t>
            </a:r>
            <a:r>
              <a:rPr lang="en-GB" dirty="0" err="1"/>
              <a:t>uppsafnaða</a:t>
            </a:r>
            <a:r>
              <a:rPr lang="en-GB" dirty="0"/>
              <a:t> </a:t>
            </a:r>
            <a:r>
              <a:rPr lang="en-GB" dirty="0" err="1"/>
              <a:t>þörf</a:t>
            </a:r>
            <a:r>
              <a:rPr lang="en-GB" dirty="0"/>
              <a:t> vegan </a:t>
            </a:r>
            <a:r>
              <a:rPr lang="en-GB" dirty="0" err="1"/>
              <a:t>lítils</a:t>
            </a:r>
            <a:r>
              <a:rPr lang="en-GB" dirty="0"/>
              <a:t> </a:t>
            </a:r>
            <a:r>
              <a:rPr lang="en-GB" dirty="0" err="1"/>
              <a:t>byggingarmagns</a:t>
            </a:r>
            <a:r>
              <a:rPr lang="en-GB" dirty="0"/>
              <a:t> </a:t>
            </a:r>
            <a:r>
              <a:rPr lang="en-GB" dirty="0" err="1"/>
              <a:t>árin</a:t>
            </a:r>
            <a:r>
              <a:rPr lang="en-GB" dirty="0"/>
              <a:t> 2009-2014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033230638"/>
      </p:ext>
    </p:extLst>
  </p:cSld>
  <p:clrMapOvr>
    <a:masterClrMapping/>
  </p:clrMapOvr>
</p:sld>
</file>

<file path=ppt/theme/theme1.xml><?xml version="1.0" encoding="utf-8"?>
<a:theme xmlns:a="http://schemas.openxmlformats.org/drawingml/2006/main" name="MATIS_PPT_standard_010_071016">
  <a:themeElements>
    <a:clrScheme name="Custom 1">
      <a:dk1>
        <a:sysClr val="windowText" lastClr="000000"/>
      </a:dk1>
      <a:lt1>
        <a:sysClr val="window" lastClr="FFFFFF"/>
      </a:lt1>
      <a:dk2>
        <a:srgbClr val="09243E"/>
      </a:dk2>
      <a:lt2>
        <a:srgbClr val="ECE8E0"/>
      </a:lt2>
      <a:accent1>
        <a:srgbClr val="4F81BD"/>
      </a:accent1>
      <a:accent2>
        <a:srgbClr val="B7AB5A"/>
      </a:accent2>
      <a:accent3>
        <a:srgbClr val="A0A8B6"/>
      </a:accent3>
      <a:accent4>
        <a:srgbClr val="FC762F"/>
      </a:accent4>
      <a:accent5>
        <a:srgbClr val="4BACC6"/>
      </a:accent5>
      <a:accent6>
        <a:srgbClr val="003858"/>
      </a:accent6>
      <a:hlink>
        <a:srgbClr val="09243E"/>
      </a:hlink>
      <a:folHlink>
        <a:srgbClr val="800080"/>
      </a:folHlink>
    </a:clrScheme>
    <a:fontScheme name="MATIS_PPT_standard_010_071016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ATIS_PPT_standard_010_071016 1">
        <a:dk1>
          <a:srgbClr val="58A618"/>
        </a:dk1>
        <a:lt1>
          <a:srgbClr val="FFFFFF"/>
        </a:lt1>
        <a:dk2>
          <a:srgbClr val="58A618"/>
        </a:dk2>
        <a:lt2>
          <a:srgbClr val="003478"/>
        </a:lt2>
        <a:accent1>
          <a:srgbClr val="828282"/>
        </a:accent1>
        <a:accent2>
          <a:srgbClr val="008CDC"/>
        </a:accent2>
        <a:accent3>
          <a:srgbClr val="FFFFFF"/>
        </a:accent3>
        <a:accent4>
          <a:srgbClr val="4A8D13"/>
        </a:accent4>
        <a:accent5>
          <a:srgbClr val="C1C1C1"/>
        </a:accent5>
        <a:accent6>
          <a:srgbClr val="007EC7"/>
        </a:accent6>
        <a:hlink>
          <a:srgbClr val="E62850"/>
        </a:hlink>
        <a:folHlink>
          <a:srgbClr val="D7A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rarfsemnn_x0020_SI xmlns="f20136e4-6258-40ea-b8a9-5bdb89edf85a"/>
    <L_x00fd_sing xmlns="f20136e4-6258-40ea-b8a9-5bdb89edf85a" xsi:nil="true"/>
    <Titill xmlns="f20136e4-6258-40ea-b8a9-5bdb89edf85a">Sniðmát fyrir PP glærur Júní 2016</Titill>
    <Flokkun xmlns="f20136e4-6258-40ea-b8a9-5bdb89edf85a">T - Sniðmát</Flokkun>
    <Kafli xmlns="f20136e4-6258-40ea-b8a9-5bdb89edf85a">1. Skrifstofutækni</Kafli>
    <Undirkafli xmlns="f20136e4-6258-40ea-b8a9-5bdb89edf85a">1.25 Sniðmál</Undirkafli>
    <_x00da_tg_x00e1_fust_x00fd_ring xmlns="f20136e4-6258-40ea-b8a9-5bdb89edf85a">Útgefið</_x00da_tg_x00e1_fust_x00fd_ring>
    <Taka_x0020_fyrir_x0020__x00e1__x0020_n_x00e6_sta_x0020_g_x00e6__x00f0_ar_x00e1__x00f0_sfundi xmlns="f20136e4-6258-40ea-b8a9-5bdb89edf85a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EDA071EFA05B4E95F895027EDC9CE2" ma:contentTypeVersion="15" ma:contentTypeDescription="Create a new document." ma:contentTypeScope="" ma:versionID="9dae69e9c24eee0800b08d6873cbd0b4">
  <xsd:schema xmlns:xsd="http://www.w3.org/2001/XMLSchema" xmlns:xs="http://www.w3.org/2001/XMLSchema" xmlns:p="http://schemas.microsoft.com/office/2006/metadata/properties" xmlns:ns2="f20136e4-6258-40ea-b8a9-5bdb89edf85a" xmlns:ns3="3a8afaf9-c267-42cc-a1db-0039306a0c9e" targetNamespace="http://schemas.microsoft.com/office/2006/metadata/properties" ma:root="true" ma:fieldsID="50f47e35b0615951eadfd1ddfa8a972f" ns2:_="" ns3:_="">
    <xsd:import namespace="f20136e4-6258-40ea-b8a9-5bdb89edf85a"/>
    <xsd:import namespace="3a8afaf9-c267-42cc-a1db-0039306a0c9e"/>
    <xsd:element name="properties">
      <xsd:complexType>
        <xsd:sequence>
          <xsd:element name="documentManagement">
            <xsd:complexType>
              <xsd:all>
                <xsd:element ref="ns2:Titill" minOccurs="0"/>
                <xsd:element ref="ns2:Kafli" minOccurs="0"/>
                <xsd:element ref="ns2:Undirkafli" minOccurs="0"/>
                <xsd:element ref="ns2:Flokkun" minOccurs="0"/>
                <xsd:element ref="ns2:L_x00fd_sing" minOccurs="0"/>
                <xsd:element ref="ns2:Strarfsemnn_x0020_SI" minOccurs="0"/>
                <xsd:element ref="ns2:_x00da_tg_x00e1_fust_x00fd_ring" minOccurs="0"/>
                <xsd:element ref="ns3:SharedWithUsers" minOccurs="0"/>
                <xsd:element ref="ns3:SharedWithDetails" minOccurs="0"/>
                <xsd:element ref="ns2:Taka_x0020_fyrir_x0020__x00e1__x0020_n_x00e6_sta_x0020_g_x00e6__x00f0_ar_x00e1__x00f0_sfund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136e4-6258-40ea-b8a9-5bdb89edf85a" elementFormDefault="qualified">
    <xsd:import namespace="http://schemas.microsoft.com/office/2006/documentManagement/types"/>
    <xsd:import namespace="http://schemas.microsoft.com/office/infopath/2007/PartnerControls"/>
    <xsd:element name="Titill" ma:index="1" nillable="true" ma:displayName="Titill" ma:internalName="Titill">
      <xsd:simpleType>
        <xsd:restriction base="dms:Text">
          <xsd:maxLength value="255"/>
        </xsd:restriction>
      </xsd:simpleType>
    </xsd:element>
    <xsd:element name="Kafli" ma:index="2" nillable="true" ma:displayName="Kafli" ma:format="Dropdown" ma:internalName="Kafli">
      <xsd:simpleType>
        <xsd:restriction base="dms:Choice">
          <xsd:enumeration value="0. Stjórn og stefnur"/>
          <xsd:enumeration value="1. Skrifstofutækni"/>
          <xsd:enumeration value="2. Rekstur B-35"/>
          <xsd:enumeration value="3. Gestir, fundir og heimsóknir"/>
          <xsd:enumeration value="4. Fjármál og áætlanir"/>
          <xsd:enumeration value="5. Félagatal"/>
          <xsd:enumeration value="6. Starfsmannahald"/>
          <xsd:enumeration value="7. Skjala- og skráastjórnun"/>
          <xsd:enumeration value="8. Umbótastar"/>
          <xsd:enumeration value="9. Úreld skjöl"/>
        </xsd:restriction>
      </xsd:simpleType>
    </xsd:element>
    <xsd:element name="Undirkafli" ma:index="3" nillable="true" ma:displayName="Undirkafli" ma:format="Dropdown" ma:internalName="Undirkafli">
      <xsd:simpleType>
        <xsd:restriction base="dms:Choice">
          <xsd:enumeration value="0.20 Ferlalýsingar"/>
          <xsd:enumeration value="0.21 Lög og stefnur SI"/>
          <xsd:enumeration value="0.22 Tilnefningar SI í stjórnir og nefndir"/>
          <xsd:enumeration value="0.23 Iðnþing og fundir"/>
          <xsd:enumeration value="0.24 Hlutverk nefnda, nefndar- og stjórnarmanna"/>
          <xsd:enumeration value="1.22 Tölvur og símar"/>
          <xsd:enumeration value="1.23 Önnur skrifstofuáhöld og tæki"/>
          <xsd:enumeration value="1.25 Sniðmál"/>
          <xsd:enumeration value="1.28 Útgáfumál og kynningargögn"/>
          <xsd:enumeration value="2.21 Þjónustusamningar og innkaup"/>
          <xsd:enumeration value="2.25 Leiðbeiningar"/>
          <xsd:enumeration value="2.28 Viðhald"/>
          <xsd:enumeration value="3.20 Pantanir á aðstöðu og veitingum"/>
          <xsd:enumeration value="3.25 Heimsóknir til félagsmanna"/>
          <xsd:enumeration value="3.29 Erlent samstarf"/>
          <xsd:enumeration value="4.20 Bókhald og reikningsgerð, Almennt."/>
          <xsd:enumeration value="4.21 Innheimtuferlar"/>
          <xsd:enumeration value="4.25 Uppáskriftir og samþykktarferlar"/>
          <xsd:enumeration value="5.20 Inntökubeiðnir"/>
          <xsd:enumeration value="5.21 Fastir liðir"/>
          <xsd:enumeration value="5.22 Samningar"/>
          <xsd:enumeration value="5.24 Bréfsefni"/>
          <xsd:enumeration value="5.25 Verklag starfsmanna SI"/>
          <xsd:enumeration value="5.26 Lög og samþykktir"/>
          <xsd:enumeration value="5.28 Þjónusta og upplýsingar"/>
          <xsd:enumeration value="5.29 Úrsagnir"/>
          <xsd:enumeration value="6.20 Ráðningaferli og vinnutímareglur"/>
          <xsd:enumeration value="6.21 Móttaka og menntun starfsmanna"/>
          <xsd:enumeration value="6.23 Starfslýsingar"/>
          <xsd:enumeration value="6.28 Greiðslur og hlunnindi"/>
          <xsd:enumeration value="7.20 Gæðahandbók"/>
          <xsd:enumeration value="7.25 Skráavistun í GoPro"/>
          <xsd:enumeration value="7.29 Afritun og eyðing skjala og skráa"/>
          <xsd:enumeration value="8.28 Umbótastarf"/>
          <xsd:enumeration value="9.29 Úreld skjöl"/>
        </xsd:restriction>
      </xsd:simpleType>
    </xsd:element>
    <xsd:element name="Flokkun" ma:index="4" nillable="true" ma:displayName="Flokkun" ma:format="Dropdown" ma:internalName="Flokkun">
      <xsd:simpleType>
        <xsd:restriction base="dms:Choice">
          <xsd:enumeration value="G - Gátlisti"/>
          <xsd:enumeration value="F - Flæðirit"/>
          <xsd:enumeration value="L - Leiðbeiningar"/>
          <xsd:enumeration value="H - Hljóðglæra"/>
          <xsd:enumeration value="S - Skjal"/>
          <xsd:enumeration value="E - Eyðublað"/>
          <xsd:enumeration value="P - Veggspjald"/>
          <xsd:enumeration value="M - Greiningform"/>
          <xsd:enumeration value="K - Lög og reglur"/>
          <xsd:enumeration value="Y - Yfirlit"/>
          <xsd:enumeration value="T - Sniðmát"/>
        </xsd:restriction>
      </xsd:simpleType>
    </xsd:element>
    <xsd:element name="L_x00fd_sing" ma:index="5" nillable="true" ma:displayName="Lýsing" ma:internalName="L_x00fd_sing">
      <xsd:simpleType>
        <xsd:restriction base="dms:Text">
          <xsd:maxLength value="255"/>
        </xsd:restriction>
      </xsd:simpleType>
    </xsd:element>
    <xsd:element name="Strarfsemnn_x0020_SI" ma:index="6" nillable="true" ma:displayName="Strarfsmenn SI" ma:list="{820ad216-84d3-426e-9386-4035c5c55af3}" ma:internalName="Strarfsemnn_x0020_SI" ma:readOnly="false" ma:showField="Nafn_x0020_starfsmanns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x00da_tg_x00e1_fust_x00fd_ring" ma:index="7" nillable="true" ma:displayName="Útgáfustýring" ma:default="Óútgefið" ma:format="Dropdown" ma:internalName="_x00da_tg_x00e1_fust_x00fd_ring">
      <xsd:simpleType>
        <xsd:restriction base="dms:Choice">
          <xsd:enumeration value="Útgefið"/>
          <xsd:enumeration value="Þarfnast endurskoðunar"/>
          <xsd:enumeration value="Óútgefið"/>
          <xsd:enumeration value="Úrelt"/>
        </xsd:restriction>
      </xsd:simpleType>
    </xsd:element>
    <xsd:element name="Taka_x0020_fyrir_x0020__x00e1__x0020_n_x00e6_sta_x0020_g_x00e6__x00f0_ar_x00e1__x00f0_sfundi" ma:index="17" nillable="true" ma:displayName="Taka fyrir á:" ma:internalName="Taka_x0020_fyrir_x0020__x00e1__x0020_n_x00e6_sta_x0020_g_x00e6__x00f0_ar_x00e1__x00f0_sfundi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æsta starfsmannafundi"/>
                    <xsd:enumeration value="Næsta gæðaráðsfundi"/>
                    <xsd:enumeration value="Næsta stjórnarfundi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afaf9-c267-42cc-a1db-0039306a0c9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8" ma:displayName="Til minn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02CAB6-A803-4F4A-80A9-5141C618DF03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3a8afaf9-c267-42cc-a1db-0039306a0c9e"/>
    <ds:schemaRef ds:uri="f20136e4-6258-40ea-b8a9-5bdb89edf85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D59CA09-57DF-45D5-A18C-32C8DE05EF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0136e4-6258-40ea-b8a9-5bdb89edf85a"/>
    <ds:schemaRef ds:uri="3a8afaf9-c267-42cc-a1db-0039306a0c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34EA17-8E42-472D-A47D-DCA9216438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23843</TotalTime>
  <Words>565</Words>
  <Application>Microsoft Office PowerPoint</Application>
  <PresentationFormat>Widescreen</PresentationFormat>
  <Paragraphs>113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Fedra Sans Std Bold</vt:lpstr>
      <vt:lpstr>Fedra Sans Std Light</vt:lpstr>
      <vt:lpstr>Fedra Sans Std Medium</vt:lpstr>
      <vt:lpstr>Fedra Serif B Std Book</vt:lpstr>
      <vt:lpstr>Myriad Pro Semibold</vt:lpstr>
      <vt:lpstr>Tahoma</vt:lpstr>
      <vt:lpstr>Verdana</vt:lpstr>
      <vt:lpstr>Wingdings</vt:lpstr>
      <vt:lpstr>MATIS_PPT_standard_010_071016</vt:lpstr>
      <vt:lpstr>Lóðaframboð &amp; lóðaverð</vt:lpstr>
      <vt:lpstr>PowerPoint Presentation</vt:lpstr>
      <vt:lpstr>Vinsælt að búa hjá pabba og mömmu?</vt:lpstr>
      <vt:lpstr>Fjöldi íbúða í byggingu á höfuðborgarsvæðinu 2010 - 2017</vt:lpstr>
      <vt:lpstr>Íbúðir í byggingu á höfuðborgarsvæðinu í febrúar 2017</vt:lpstr>
      <vt:lpstr>Höfuðborgarsvæðið í heild - Núverandi spá (febrúar 2017)</vt:lpstr>
      <vt:lpstr>Þétting eða jaðarsvæði?</vt:lpstr>
      <vt:lpstr>Þétting eða jaðarsvæði?</vt:lpstr>
      <vt:lpstr>Einfalt reikningsdæmi</vt:lpstr>
      <vt:lpstr>Ýta fólki út af höfuðborgarsvæðinu?</vt:lpstr>
      <vt:lpstr>Landsbyggðin – staðan er önnur </vt:lpstr>
      <vt:lpstr>Skortur á lóðum</vt:lpstr>
      <vt:lpstr>PowerPoint Presentation</vt:lpstr>
      <vt:lpstr>Takk fyrir</vt:lpstr>
      <vt:lpstr>PowerPoint Presentation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Steinar B. Aðalbjörnsson</dc:creator>
  <dc:description>Template Presentation;_x000d_
Version 1.0 - Standard;_x000d_
2007-10-16;</dc:description>
  <cp:lastModifiedBy>Hrafnhildur Sif Hrafnsdóttir</cp:lastModifiedBy>
  <cp:revision>726</cp:revision>
  <cp:lastPrinted>2016-02-15T11:36:12Z</cp:lastPrinted>
  <dcterms:created xsi:type="dcterms:W3CDTF">2007-10-17T10:30:03Z</dcterms:created>
  <dcterms:modified xsi:type="dcterms:W3CDTF">2017-03-30T11:05:14Z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rstellt von">
    <vt:lpwstr>office implementation</vt:lpwstr>
  </property>
  <property fmtid="{D5CDD505-2E9C-101B-9397-08002B2CF9AE}" pid="3" name="Erstellt am">
    <vt:lpwstr>28-08-2007</vt:lpwstr>
  </property>
  <property fmtid="{D5CDD505-2E9C-101B-9397-08002B2CF9AE}" pid="4" name="Bearbeiter">
    <vt:lpwstr>gadamovich</vt:lpwstr>
  </property>
  <property fmtid="{D5CDD505-2E9C-101B-9397-08002B2CF9AE}" pid="5" name="Version">
    <vt:lpwstr>1.0</vt:lpwstr>
  </property>
  <property fmtid="{D5CDD505-2E9C-101B-9397-08002B2CF9AE}" pid="6" name="Version vom">
    <vt:lpwstr>16-10-2007</vt:lpwstr>
  </property>
  <property fmtid="{D5CDD505-2E9C-101B-9397-08002B2CF9AE}" pid="7" name="ContentTypeId">
    <vt:lpwstr>0x01010027EDA071EFA05B4E95F895027EDC9CE2</vt:lpwstr>
  </property>
</Properties>
</file>